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490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ntidrug.moj.gov.tw/cp-59-267-2.html" TargetMode="External"/><Relationship Id="rId13" Type="http://schemas.openxmlformats.org/officeDocument/2006/relationships/hyperlink" Target="https://zh.wikipedia.org/wiki/%E5%8F%AF%E5%8F%A3%E5%8F%AF%E6%A8%82" TargetMode="External"/><Relationship Id="rId3" Type="http://schemas.openxmlformats.org/officeDocument/2006/relationships/hyperlink" Target="http://antidrug.moj.gov.tw/cp-59-2584-2.html" TargetMode="External"/><Relationship Id="rId7" Type="http://schemas.openxmlformats.org/officeDocument/2006/relationships/hyperlink" Target="http://antidrug.moj.gov.tw/cp-59-2586-2.html" TargetMode="External"/><Relationship Id="rId12" Type="http://schemas.openxmlformats.org/officeDocument/2006/relationships/hyperlink" Target="https://zh.wikipedia.org/wiki/%E8%82%A5%E8%83%96%E7%97%87" TargetMode="External"/><Relationship Id="rId17" Type="http://schemas.openxmlformats.org/officeDocument/2006/relationships/hyperlink" Target="https://zh.wikipedia.org/wiki/%E8%89%BE%E6%BB%8B%E7%97%85" TargetMode="External"/><Relationship Id="rId2" Type="http://schemas.openxmlformats.org/officeDocument/2006/relationships/hyperlink" Target="http://antidrug.moj.gov.tw/cp-59-193-2.html" TargetMode="External"/><Relationship Id="rId16" Type="http://schemas.openxmlformats.org/officeDocument/2006/relationships/hyperlink" Target="https://zh.wikipedia.org/wiki/%E7%99%8C%E7%97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h.wikipedia.org/wiki/%E9%95%87%E7%97%9B%E8%8D%AF" TargetMode="External"/><Relationship Id="rId11" Type="http://schemas.openxmlformats.org/officeDocument/2006/relationships/hyperlink" Target="https://zh.wikipedia.org/wiki/%E5%97%9C%E7%9D%A1%E7%97%87" TargetMode="External"/><Relationship Id="rId5" Type="http://schemas.openxmlformats.org/officeDocument/2006/relationships/hyperlink" Target="https://zh.wikipedia.org/wiki/%E9%BA%BB%E9%86%89" TargetMode="External"/><Relationship Id="rId15" Type="http://schemas.openxmlformats.org/officeDocument/2006/relationships/hyperlink" Target="https://zh.wikipedia.org/wiki/%E5%A4%9A%E5%B7%B4%E8%83%BA" TargetMode="External"/><Relationship Id="rId10" Type="http://schemas.openxmlformats.org/officeDocument/2006/relationships/hyperlink" Target="https://zh.wikipedia.org/wiki/%E6%B3%A8%E6%84%8F%E5%8A%9B%E4%B8%8D%E8%B6%B3%E9%81%8E%E5%8B%95%E7%97%87" TargetMode="External"/><Relationship Id="rId4" Type="http://schemas.openxmlformats.org/officeDocument/2006/relationships/hyperlink" Target="https://zh.wikipedia.org/wiki/%E5%8C%BB%E5%AD%A6" TargetMode="External"/><Relationship Id="rId9" Type="http://schemas.openxmlformats.org/officeDocument/2006/relationships/hyperlink" Target="http://antidrug.moj.gov.tw/cp-59-383-2.html" TargetMode="External"/><Relationship Id="rId14" Type="http://schemas.openxmlformats.org/officeDocument/2006/relationships/hyperlink" Target="http://antidrug.moj.gov.tw/cp-59-268-2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07067" y="2404531"/>
            <a:ext cx="8917093" cy="1646302"/>
          </a:xfrm>
        </p:spPr>
        <p:txBody>
          <a:bodyPr/>
          <a:lstStyle/>
          <a:p>
            <a:pPr algn="l"/>
            <a:r>
              <a:rPr lang="zh-TW" altLang="en-US" dirty="0" smtClean="0"/>
              <a:t>淺談藥物濫用</a:t>
            </a:r>
            <a:r>
              <a:rPr lang="zh-TW" altLang="en-US" dirty="0"/>
              <a:t>與</a:t>
            </a:r>
            <a:r>
              <a:rPr lang="zh-TW" altLang="en-US" dirty="0" smtClean="0"/>
              <a:t>運動治療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1400" b="1" dirty="0" smtClean="0"/>
              <a:t>體育教師  </a:t>
            </a:r>
            <a:r>
              <a:rPr lang="en-US" altLang="zh-TW" sz="1400" b="1" dirty="0" smtClean="0"/>
              <a:t>:  </a:t>
            </a:r>
            <a:r>
              <a:rPr lang="zh-TW" altLang="en-US" sz="1400" b="1" dirty="0" smtClean="0"/>
              <a:t>邵子颺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8683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7062" y="182880"/>
            <a:ext cx="8596668" cy="682752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zh-TW" sz="5300" dirty="0"/>
              <a:t>前言</a:t>
            </a:r>
            <a:r>
              <a:rPr lang="zh-TW" altLang="zh-TW" dirty="0"/>
              <a:t/>
            </a:r>
            <a:br>
              <a:rPr lang="zh-TW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2608" y="1097280"/>
            <a:ext cx="11570208" cy="5888735"/>
          </a:xfrm>
        </p:spPr>
        <p:txBody>
          <a:bodyPr>
            <a:normAutofit fontScale="92500" lnSpcReduction="10000"/>
          </a:bodyPr>
          <a:lstStyle/>
          <a:p>
            <a:r>
              <a:rPr lang="zh-TW" altLang="zh-TW" sz="2800" dirty="0"/>
              <a:t>體育在學生認知概念裡是一門身體活動課程</a:t>
            </a:r>
            <a:r>
              <a:rPr lang="en-US" altLang="zh-TW" sz="2800" dirty="0"/>
              <a:t>(</a:t>
            </a:r>
            <a:r>
              <a:rPr lang="zh-TW" altLang="zh-TW" sz="2800" dirty="0"/>
              <a:t>如</a:t>
            </a:r>
            <a:r>
              <a:rPr lang="en-US" altLang="zh-TW" sz="2800" dirty="0"/>
              <a:t> : </a:t>
            </a:r>
            <a:r>
              <a:rPr lang="zh-TW" altLang="zh-TW" sz="2800" dirty="0"/>
              <a:t>學習運動技能，增加體能的室外活動</a:t>
            </a:r>
            <a:r>
              <a:rPr lang="en-US" altLang="zh-TW" sz="2800" dirty="0"/>
              <a:t>)</a:t>
            </a:r>
            <a:r>
              <a:rPr lang="zh-TW" altLang="zh-TW" sz="2800" dirty="0"/>
              <a:t>，大多數上體育課的學生不太理解體育的室內學科的重要性。時間久了就變為一個常態，影響了正確的觀念。其時體育就是一門理論與實作的課程，在理論的課程裡找到一個方向，在因自已的身體能力、環境的條件下，找到一個最適合自已的學習方法。</a:t>
            </a:r>
          </a:p>
          <a:p>
            <a:r>
              <a:rPr lang="zh-TW" altLang="zh-TW" sz="2800" dirty="0"/>
              <a:t>透過體育學科的課程讓學生更能了解這項課程的多元性</a:t>
            </a:r>
            <a:r>
              <a:rPr lang="en-US" altLang="zh-TW" sz="2800" b="1" dirty="0"/>
              <a:t>(</a:t>
            </a:r>
            <a:r>
              <a:rPr lang="zh-TW" altLang="zh-TW" sz="2800" b="1" dirty="0"/>
              <a:t>醫師、骨療醫師、物理治療師</a:t>
            </a:r>
            <a:r>
              <a:rPr lang="zh-TW" altLang="zh-TW" sz="2800" b="1" dirty="0" smtClean="0"/>
              <a:t>、</a:t>
            </a:r>
            <a:r>
              <a:rPr lang="zh-TW" altLang="en-US" sz="2800" b="1" dirty="0" smtClean="0"/>
              <a:t>職</a:t>
            </a:r>
            <a:r>
              <a:rPr lang="zh-TW" altLang="zh-TW" sz="2800" b="1" dirty="0" smtClean="0"/>
              <a:t>能</a:t>
            </a:r>
            <a:r>
              <a:rPr lang="zh-TW" altLang="zh-TW" sz="2800" b="1" dirty="0"/>
              <a:t>治療師、運動防護師、脊骨神經整脊師、心理師、運動表現專家或肌力教練、運動技術教練…</a:t>
            </a:r>
            <a:r>
              <a:rPr lang="en-US" altLang="zh-TW" sz="2800" b="1" dirty="0"/>
              <a:t>)</a:t>
            </a:r>
            <a:r>
              <a:rPr lang="zh-TW" altLang="zh-TW" sz="2800" b="1" dirty="0"/>
              <a:t>。</a:t>
            </a:r>
          </a:p>
          <a:p>
            <a:r>
              <a:rPr lang="zh-TW" altLang="zh-TW" sz="2800" dirty="0"/>
              <a:t>在醫學治療上也涉及了、人體發展學、動作學習、動作控製、神經醫學、免疫學、生物化學、憂鬱症、</a:t>
            </a:r>
            <a:r>
              <a:rPr lang="zh-TW" altLang="zh-TW" sz="2800" b="1" dirty="0">
                <a:solidFill>
                  <a:srgbClr val="FF0000"/>
                </a:solidFill>
              </a:rPr>
              <a:t>藥物濫用成癮</a:t>
            </a:r>
            <a:r>
              <a:rPr lang="zh-TW" altLang="zh-TW" sz="2800" dirty="0"/>
              <a:t>、心理治療…，非常非常多的領域都會用運動生理學的概念，輔助治療，是最為安全</a:t>
            </a:r>
            <a:r>
              <a:rPr lang="en-US" altLang="zh-TW" sz="2800" dirty="0"/>
              <a:t>(</a:t>
            </a:r>
            <a:r>
              <a:rPr lang="zh-TW" altLang="zh-TW" sz="2800" dirty="0"/>
              <a:t>副作用最少</a:t>
            </a:r>
            <a:r>
              <a:rPr lang="en-US" altLang="zh-TW" sz="2800" dirty="0"/>
              <a:t>)</a:t>
            </a:r>
            <a:r>
              <a:rPr lang="zh-TW" altLang="zh-TW" sz="2800" dirty="0"/>
              <a:t>也是最便宜的方法。</a:t>
            </a:r>
          </a:p>
          <a:p>
            <a:r>
              <a:rPr lang="zh-TW" altLang="zh-TW" sz="2800" dirty="0"/>
              <a:t>本次的課程會先介紹人體的各大系統，在說明藥物濫用會直接對身體最重要的神經系統的影響，最後在實際了解運動中人體所產生的生理反應。在與各大系統的反應作為連接，了解運動對身體及心理的重要性。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964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0016"/>
          </a:xfrm>
        </p:spPr>
        <p:txBody>
          <a:bodyPr/>
          <a:lstStyle/>
          <a:p>
            <a:pPr algn="ctr"/>
            <a:r>
              <a:rPr lang="zh-TW" altLang="en-US" dirty="0" smtClean="0"/>
              <a:t>一、</a:t>
            </a:r>
            <a:r>
              <a:rPr lang="zh-TW" altLang="zh-TW" dirty="0" smtClean="0"/>
              <a:t>人體</a:t>
            </a:r>
            <a:r>
              <a:rPr lang="zh-TW" altLang="zh-TW" dirty="0"/>
              <a:t>的系統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4641" y="0"/>
            <a:ext cx="4185623" cy="576262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5745" y="1633728"/>
            <a:ext cx="4185623" cy="5965254"/>
          </a:xfrm>
        </p:spPr>
        <p:txBody>
          <a:bodyPr/>
          <a:lstStyle/>
          <a:p>
            <a:pPr lvl="0"/>
            <a:r>
              <a:rPr lang="zh-TW" altLang="zh-TW" sz="3200" dirty="0" smtClean="0"/>
              <a:t>骨骼系統</a:t>
            </a:r>
            <a:r>
              <a:rPr lang="en-US" altLang="zh-TW" sz="3200" dirty="0" smtClean="0"/>
              <a:t>            </a:t>
            </a:r>
            <a:endParaRPr lang="zh-TW" altLang="zh-TW" sz="3200" dirty="0" smtClean="0"/>
          </a:p>
          <a:p>
            <a:r>
              <a:rPr lang="zh-TW" altLang="zh-TW" sz="3200" dirty="0" smtClean="0"/>
              <a:t>肌肉系統</a:t>
            </a:r>
          </a:p>
          <a:p>
            <a:pPr lvl="0"/>
            <a:r>
              <a:rPr lang="zh-TW" altLang="zh-TW" sz="3200" b="1" dirty="0" smtClean="0">
                <a:solidFill>
                  <a:srgbClr val="FF0000"/>
                </a:solidFill>
              </a:rPr>
              <a:t>神經系統</a:t>
            </a:r>
            <a:endParaRPr lang="zh-TW" altLang="zh-TW" sz="3200" b="1" dirty="0">
              <a:solidFill>
                <a:srgbClr val="FF0000"/>
              </a:solidFill>
            </a:endParaRPr>
          </a:p>
          <a:p>
            <a:pPr lvl="0"/>
            <a:r>
              <a:rPr lang="zh-TW" altLang="zh-TW" sz="3200" dirty="0"/>
              <a:t>內分泌系統</a:t>
            </a:r>
          </a:p>
          <a:p>
            <a:pPr lvl="0"/>
            <a:r>
              <a:rPr lang="zh-TW" altLang="zh-TW" sz="3200" dirty="0"/>
              <a:t>心血管系統</a:t>
            </a:r>
          </a:p>
          <a:p>
            <a:pPr marL="0" lvl="0" indent="0">
              <a:buNone/>
            </a:pPr>
            <a:endParaRPr lang="zh-TW" altLang="zh-TW" sz="3200" dirty="0"/>
          </a:p>
          <a:p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181192" y="33338"/>
            <a:ext cx="4185618" cy="576262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88384" y="1633728"/>
            <a:ext cx="4185617" cy="4200369"/>
          </a:xfrm>
        </p:spPr>
        <p:txBody>
          <a:bodyPr>
            <a:normAutofit/>
          </a:bodyPr>
          <a:lstStyle/>
          <a:p>
            <a:pPr lvl="0"/>
            <a:r>
              <a:rPr lang="zh-TW" altLang="zh-TW" sz="3200" dirty="0" smtClean="0"/>
              <a:t>消化系統</a:t>
            </a:r>
            <a:endParaRPr lang="zh-TW" altLang="zh-TW" sz="3200" dirty="0"/>
          </a:p>
          <a:p>
            <a:pPr lvl="0"/>
            <a:r>
              <a:rPr lang="zh-TW" altLang="zh-TW" sz="3200" dirty="0" smtClean="0"/>
              <a:t>淋巴</a:t>
            </a:r>
            <a:r>
              <a:rPr lang="zh-TW" altLang="zh-TW" sz="3200" dirty="0"/>
              <a:t>與免疫系統</a:t>
            </a:r>
          </a:p>
          <a:p>
            <a:pPr lvl="0"/>
            <a:r>
              <a:rPr lang="zh-TW" altLang="zh-TW" sz="3200" dirty="0" smtClean="0"/>
              <a:t>泌尿</a:t>
            </a:r>
            <a:r>
              <a:rPr lang="zh-TW" altLang="zh-TW" sz="3200" dirty="0"/>
              <a:t>系統</a:t>
            </a:r>
          </a:p>
          <a:p>
            <a:pPr lvl="0"/>
            <a:r>
              <a:rPr lang="zh-TW" altLang="zh-TW" sz="3200" dirty="0"/>
              <a:t>生殖系統</a:t>
            </a:r>
          </a:p>
          <a:p>
            <a:pPr lvl="0"/>
            <a:r>
              <a:rPr lang="zh-TW" altLang="zh-TW" sz="3200" dirty="0"/>
              <a:t>呼吸系統</a:t>
            </a:r>
          </a:p>
          <a:p>
            <a:pPr lvl="0"/>
            <a:r>
              <a:rPr lang="zh-TW" altLang="zh-TW" sz="3200" dirty="0"/>
              <a:t>皮膚、毛髮和指甲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427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0288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dirty="0" smtClean="0"/>
              <a:t>二、</a:t>
            </a:r>
            <a:r>
              <a:rPr lang="zh-TW" altLang="zh-TW" dirty="0" smtClean="0"/>
              <a:t>神經系統</a:t>
            </a:r>
            <a:r>
              <a:rPr lang="zh-TW" altLang="zh-TW" dirty="0"/>
              <a:t>圖</a:t>
            </a:r>
            <a:br>
              <a:rPr lang="zh-TW" altLang="zh-TW" dirty="0"/>
            </a:b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9186" y="0"/>
            <a:ext cx="12600691" cy="698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5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1446" y="207264"/>
            <a:ext cx="8596668" cy="1243584"/>
          </a:xfrm>
        </p:spPr>
        <p:txBody>
          <a:bodyPr>
            <a:normAutofit/>
          </a:bodyPr>
          <a:lstStyle/>
          <a:p>
            <a:pPr algn="ctr"/>
            <a:r>
              <a:rPr lang="zh-TW" altLang="en-US" dirty="0" smtClean="0"/>
              <a:t>三、</a:t>
            </a:r>
            <a:r>
              <a:rPr lang="zh-TW" altLang="zh-TW" dirty="0" smtClean="0"/>
              <a:t>毒品</a:t>
            </a:r>
            <a:r>
              <a:rPr lang="zh-TW" altLang="en-US" dirty="0" smtClean="0"/>
              <a:t>對人體產生的</a:t>
            </a:r>
            <a:r>
              <a:rPr lang="zh-TW" altLang="zh-TW" dirty="0" smtClean="0"/>
              <a:t>藥性</a:t>
            </a:r>
            <a:r>
              <a:rPr lang="zh-TW" altLang="zh-TW" dirty="0"/>
              <a:t/>
            </a:r>
            <a:br>
              <a:rPr lang="zh-TW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109472"/>
            <a:ext cx="11014794" cy="5839968"/>
          </a:xfrm>
        </p:spPr>
        <p:txBody>
          <a:bodyPr>
            <a:normAutofit lnSpcReduction="10000"/>
          </a:bodyPr>
          <a:lstStyle/>
          <a:p>
            <a:pPr lvl="0"/>
            <a:r>
              <a:rPr lang="zh-TW" altLang="zh-TW" sz="2400" dirty="0"/>
              <a:t>中樞神經</a:t>
            </a:r>
            <a:r>
              <a:rPr lang="zh-TW" altLang="zh-TW" sz="3200" b="1" dirty="0"/>
              <a:t>抑制劑</a:t>
            </a:r>
            <a:r>
              <a:rPr lang="en-US" altLang="zh-TW" sz="3200" b="1" dirty="0"/>
              <a:t> </a:t>
            </a:r>
            <a:r>
              <a:rPr lang="en-US" altLang="zh-TW" sz="2400" dirty="0"/>
              <a:t> </a:t>
            </a:r>
            <a:endParaRPr lang="zh-TW" altLang="zh-TW" sz="2400" dirty="0"/>
          </a:p>
          <a:p>
            <a:pPr marL="0" indent="0">
              <a:buNone/>
            </a:pPr>
            <a:r>
              <a:rPr lang="en-US" altLang="zh-TW" sz="2400" dirty="0" smtClean="0"/>
              <a:t>     </a:t>
            </a:r>
            <a:r>
              <a:rPr lang="zh-TW" altLang="zh-TW" sz="2400" dirty="0" smtClean="0"/>
              <a:t>鎮</a:t>
            </a:r>
            <a:r>
              <a:rPr lang="zh-TW" altLang="zh-TW" sz="2400" dirty="0"/>
              <a:t>鎮靜性質的毒品會讓生理的動作趨緩、心跳降低及</a:t>
            </a:r>
            <a:r>
              <a:rPr lang="zh-TW" altLang="zh-TW" sz="2400" dirty="0" smtClean="0"/>
              <a:t>呼吸</a:t>
            </a:r>
            <a:r>
              <a:rPr lang="en-US" altLang="zh-TW" sz="2400" dirty="0" smtClean="0"/>
              <a:t> </a:t>
            </a:r>
          </a:p>
          <a:p>
            <a:pPr marL="0" indent="0"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 </a:t>
            </a:r>
            <a:r>
              <a:rPr lang="zh-TW" altLang="zh-TW" sz="2400" dirty="0" smtClean="0"/>
              <a:t>變得</a:t>
            </a:r>
            <a:r>
              <a:rPr lang="zh-TW" altLang="zh-TW" sz="2400" dirty="0"/>
              <a:t>慢和</a:t>
            </a:r>
            <a:r>
              <a:rPr lang="zh-TW" altLang="zh-TW" sz="2400" dirty="0" smtClean="0"/>
              <a:t>淺</a:t>
            </a:r>
            <a:r>
              <a:rPr lang="en-US" altLang="zh-TW" sz="2400" dirty="0" smtClean="0"/>
              <a:t>      (</a:t>
            </a:r>
            <a:r>
              <a:rPr lang="zh-TW" altLang="en-US" dirty="0" smtClean="0">
                <a:hlinkClick r:id="rId2" tooltip="鴉片(Opium)"/>
              </a:rPr>
              <a:t>鴉片</a:t>
            </a:r>
            <a:r>
              <a:rPr lang="zh-TW" altLang="en-US" dirty="0" smtClean="0"/>
              <a:t>、</a:t>
            </a:r>
            <a:r>
              <a:rPr lang="zh-TW" altLang="en-US" dirty="0" smtClean="0">
                <a:hlinkClick r:id="rId3" tooltip="嗎啡(Morphine)"/>
              </a:rPr>
              <a:t>嗎啡</a:t>
            </a:r>
            <a:r>
              <a:rPr lang="en-US" altLang="zh-TW" dirty="0" smtClean="0">
                <a:solidFill>
                  <a:srgbClr val="92D050"/>
                </a:solidFill>
              </a:rPr>
              <a:t>)       </a:t>
            </a:r>
            <a:r>
              <a:rPr lang="zh-TW" altLang="en-US" sz="2400" dirty="0" smtClean="0">
                <a:solidFill>
                  <a:srgbClr val="92D050"/>
                </a:solidFill>
                <a:hlinkClick r:id="rId4" tooltip="醫學"/>
              </a:rPr>
              <a:t>醫學</a:t>
            </a:r>
            <a:r>
              <a:rPr lang="zh-TW" altLang="en-US" sz="2400" dirty="0">
                <a:solidFill>
                  <a:srgbClr val="92D050"/>
                </a:solidFill>
              </a:rPr>
              <a:t>上作</a:t>
            </a:r>
            <a:r>
              <a:rPr lang="zh-TW" altLang="en-US" sz="2400" dirty="0">
                <a:solidFill>
                  <a:srgbClr val="92D050"/>
                </a:solidFill>
                <a:hlinkClick r:id="rId5" tooltip="麻醉"/>
              </a:rPr>
              <a:t>麻醉</a:t>
            </a:r>
            <a:r>
              <a:rPr lang="zh-TW" altLang="en-US" sz="2400" dirty="0">
                <a:solidFill>
                  <a:srgbClr val="92D050"/>
                </a:solidFill>
              </a:rPr>
              <a:t>性</a:t>
            </a:r>
            <a:r>
              <a:rPr lang="zh-TW" altLang="en-US" sz="2400" dirty="0">
                <a:solidFill>
                  <a:srgbClr val="92D050"/>
                </a:solidFill>
                <a:hlinkClick r:id="rId6" tooltip="鎮痛藥"/>
              </a:rPr>
              <a:t>鎮痛</a:t>
            </a:r>
            <a:r>
              <a:rPr lang="zh-TW" altLang="en-US" sz="2400" dirty="0" smtClean="0">
                <a:solidFill>
                  <a:srgbClr val="92D050"/>
                </a:solidFill>
                <a:hlinkClick r:id="rId6" tooltip="鎮痛藥"/>
              </a:rPr>
              <a:t>藥</a:t>
            </a:r>
            <a:r>
              <a:rPr lang="en-US" altLang="zh-TW" sz="2400" dirty="0" smtClean="0">
                <a:solidFill>
                  <a:srgbClr val="92D050"/>
                </a:solidFill>
              </a:rPr>
              <a:t>)</a:t>
            </a:r>
          </a:p>
          <a:p>
            <a:pPr marL="0" indent="0">
              <a:buNone/>
            </a:pPr>
            <a:endParaRPr lang="en-US" altLang="zh-TW" sz="2400" dirty="0" smtClean="0"/>
          </a:p>
          <a:p>
            <a:pPr lvl="0"/>
            <a:r>
              <a:rPr lang="zh-TW" altLang="zh-TW" sz="2400" dirty="0" smtClean="0"/>
              <a:t>中樞神經</a:t>
            </a:r>
            <a:r>
              <a:rPr lang="zh-TW" altLang="zh-TW" sz="3200" b="1" dirty="0"/>
              <a:t>興奮</a:t>
            </a:r>
            <a:r>
              <a:rPr lang="zh-TW" altLang="zh-TW" sz="3200" dirty="0"/>
              <a:t>劑</a:t>
            </a:r>
          </a:p>
          <a:p>
            <a:pPr marL="0" indent="0">
              <a:buNone/>
            </a:pPr>
            <a:r>
              <a:rPr lang="en-US" altLang="zh-TW" sz="2400" dirty="0" smtClean="0"/>
              <a:t>     </a:t>
            </a:r>
            <a:r>
              <a:rPr lang="zh-TW" altLang="zh-TW" sz="2400" dirty="0" smtClean="0"/>
              <a:t>會</a:t>
            </a:r>
            <a:r>
              <a:rPr lang="zh-TW" altLang="zh-TW" sz="2400" dirty="0"/>
              <a:t>使身體的動作加速，心跳增快，呼吸</a:t>
            </a:r>
            <a:r>
              <a:rPr lang="zh-TW" altLang="zh-TW" sz="2400" dirty="0" smtClean="0"/>
              <a:t>急促</a:t>
            </a:r>
            <a:r>
              <a:rPr lang="en-US" altLang="zh-TW" sz="2400" dirty="0" smtClean="0"/>
              <a:t>   (</a:t>
            </a:r>
            <a:r>
              <a:rPr lang="zh-TW" altLang="en-US" dirty="0" smtClean="0">
                <a:hlinkClick r:id="rId7" tooltip="古柯鹼(Cocaine)"/>
              </a:rPr>
              <a:t>古柯鹼</a:t>
            </a:r>
            <a:r>
              <a:rPr lang="zh-TW" altLang="en-US" dirty="0" smtClean="0"/>
              <a:t>   </a:t>
            </a:r>
            <a:r>
              <a:rPr lang="zh-TW" altLang="en-US" dirty="0" smtClean="0">
                <a:hlinkClick r:id="rId8" tooltip="搖頭丸(MDMA)"/>
              </a:rPr>
              <a:t>搖頭丸</a:t>
            </a:r>
            <a:r>
              <a:rPr lang="zh-TW" altLang="en-US" dirty="0" smtClean="0"/>
              <a:t>    </a:t>
            </a:r>
            <a:r>
              <a:rPr lang="zh-TW" altLang="en-US" dirty="0" smtClean="0">
                <a:hlinkClick r:id="rId9" tooltip="(甲基)安非他命(Methamphetamine)"/>
              </a:rPr>
              <a:t>安非他命</a:t>
            </a:r>
            <a:r>
              <a:rPr lang="en-US" altLang="zh-TW" dirty="0" smtClean="0"/>
              <a:t>)</a:t>
            </a:r>
          </a:p>
          <a:p>
            <a:pPr marL="0" indent="0">
              <a:buNone/>
            </a:pPr>
            <a:r>
              <a:rPr lang="zh-TW" altLang="en-US" dirty="0" smtClean="0">
                <a:solidFill>
                  <a:srgbClr val="92D050"/>
                </a:solidFill>
              </a:rPr>
              <a:t>                                                  </a:t>
            </a:r>
            <a:r>
              <a:rPr lang="zh-TW" altLang="en-US" sz="2400" dirty="0" smtClean="0">
                <a:solidFill>
                  <a:srgbClr val="92D050"/>
                </a:solidFill>
              </a:rPr>
              <a:t>醫學治療</a:t>
            </a:r>
            <a:r>
              <a:rPr lang="zh-TW" altLang="en-US" sz="2400" u="sng" dirty="0">
                <a:solidFill>
                  <a:srgbClr val="92D050"/>
                </a:solidFill>
                <a:hlinkClick r:id="rId10"/>
              </a:rPr>
              <a:t>注意力不足過動症</a:t>
            </a:r>
            <a:r>
              <a:rPr lang="zh-TW" altLang="en-US" sz="2400" dirty="0">
                <a:solidFill>
                  <a:srgbClr val="92D050"/>
                </a:solidFill>
              </a:rPr>
              <a:t>、</a:t>
            </a:r>
            <a:r>
              <a:rPr lang="zh-TW" altLang="en-US" sz="2400" dirty="0">
                <a:solidFill>
                  <a:srgbClr val="92D050"/>
                </a:solidFill>
                <a:hlinkClick r:id="rId11" tooltip="嗜睡症"/>
              </a:rPr>
              <a:t>嗜睡症</a:t>
            </a:r>
            <a:r>
              <a:rPr lang="zh-TW" altLang="en-US" sz="2400" dirty="0">
                <a:solidFill>
                  <a:srgbClr val="92D050"/>
                </a:solidFill>
              </a:rPr>
              <a:t>、和</a:t>
            </a:r>
            <a:r>
              <a:rPr lang="zh-TW" altLang="en-US" sz="2400" dirty="0">
                <a:solidFill>
                  <a:srgbClr val="92D050"/>
                </a:solidFill>
                <a:hlinkClick r:id="rId12" tooltip="肥胖症"/>
              </a:rPr>
              <a:t>肥胖症</a:t>
            </a:r>
            <a:r>
              <a:rPr lang="zh-TW" altLang="en-US" sz="2400" dirty="0">
                <a:solidFill>
                  <a:srgbClr val="92D050"/>
                </a:solidFill>
              </a:rPr>
              <a:t>。</a:t>
            </a:r>
            <a:endParaRPr lang="en-US" altLang="zh-TW" sz="2400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US" altLang="zh-TW" dirty="0" smtClean="0"/>
              <a:t>          </a:t>
            </a:r>
            <a:r>
              <a:rPr lang="en-US" altLang="zh-TW" dirty="0" smtClean="0">
                <a:solidFill>
                  <a:srgbClr val="FF0000"/>
                </a:solidFill>
              </a:rPr>
              <a:t>1886</a:t>
            </a:r>
            <a:r>
              <a:rPr lang="zh-TW" altLang="en-US" dirty="0">
                <a:solidFill>
                  <a:srgbClr val="FF0000"/>
                </a:solidFill>
              </a:rPr>
              <a:t>年問世之</a:t>
            </a:r>
            <a:r>
              <a:rPr lang="zh-TW" altLang="en-US" dirty="0">
                <a:solidFill>
                  <a:srgbClr val="FF0000"/>
                </a:solidFill>
                <a:hlinkClick r:id="rId13" tooltip="可口可樂"/>
              </a:rPr>
              <a:t>可口可樂</a:t>
            </a:r>
            <a:r>
              <a:rPr lang="zh-TW" altLang="en-US" dirty="0">
                <a:solidFill>
                  <a:srgbClr val="FF0000"/>
                </a:solidFill>
              </a:rPr>
              <a:t>，尚含有微量</a:t>
            </a:r>
            <a:r>
              <a:rPr lang="zh-TW" altLang="en-US" dirty="0" smtClean="0">
                <a:solidFill>
                  <a:srgbClr val="FF0000"/>
                </a:solidFill>
              </a:rPr>
              <a:t>古柯鹼</a:t>
            </a:r>
            <a:r>
              <a:rPr lang="zh-TW" altLang="en-US" dirty="0">
                <a:solidFill>
                  <a:srgbClr val="FF0000"/>
                </a:solidFill>
              </a:rPr>
              <a:t>，不過</a:t>
            </a:r>
            <a:r>
              <a:rPr lang="zh-TW" altLang="en-US" dirty="0">
                <a:solidFill>
                  <a:srgbClr val="FF0000"/>
                </a:solidFill>
                <a:hlinkClick r:id="rId13" tooltip="可口可樂"/>
              </a:rPr>
              <a:t>可口可樂</a:t>
            </a:r>
            <a:r>
              <a:rPr lang="zh-TW" altLang="en-US" dirty="0">
                <a:solidFill>
                  <a:srgbClr val="FF0000"/>
                </a:solidFill>
              </a:rPr>
              <a:t>後於</a:t>
            </a:r>
            <a:r>
              <a:rPr lang="en-US" altLang="zh-TW" dirty="0">
                <a:solidFill>
                  <a:srgbClr val="FF0000"/>
                </a:solidFill>
              </a:rPr>
              <a:t>1906</a:t>
            </a:r>
            <a:r>
              <a:rPr lang="zh-TW" altLang="en-US" dirty="0">
                <a:solidFill>
                  <a:srgbClr val="FF0000"/>
                </a:solidFill>
              </a:rPr>
              <a:t>年排除此配方。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pPr lvl="0"/>
            <a:r>
              <a:rPr lang="zh-TW" altLang="zh-TW" sz="2400" dirty="0"/>
              <a:t>中樞神經</a:t>
            </a:r>
            <a:r>
              <a:rPr lang="zh-TW" altLang="zh-TW" sz="3200" b="1" dirty="0"/>
              <a:t>迷幻</a:t>
            </a:r>
            <a:r>
              <a:rPr lang="zh-TW" altLang="zh-TW" sz="3200" dirty="0"/>
              <a:t>劑</a:t>
            </a:r>
          </a:p>
          <a:p>
            <a:pPr marL="0" indent="0">
              <a:buNone/>
            </a:pPr>
            <a:r>
              <a:rPr lang="en-US" altLang="zh-TW" sz="2400" dirty="0" smtClean="0"/>
              <a:t>     </a:t>
            </a:r>
            <a:r>
              <a:rPr lang="zh-TW" altLang="zh-TW" sz="2400" dirty="0" smtClean="0"/>
              <a:t>造成</a:t>
            </a:r>
            <a:r>
              <a:rPr lang="zh-TW" altLang="zh-TW" sz="2400" dirty="0"/>
              <a:t>思想和感覺的改變，如作夢、幻聽、幻覺</a:t>
            </a:r>
            <a:r>
              <a:rPr lang="zh-TW" altLang="zh-TW" sz="2400" dirty="0" smtClean="0"/>
              <a:t>…</a:t>
            </a:r>
            <a:r>
              <a:rPr lang="en-US" altLang="zh-TW" sz="2400" dirty="0" smtClean="0"/>
              <a:t>(</a:t>
            </a:r>
            <a:r>
              <a:rPr lang="zh-TW" altLang="en-US" dirty="0" smtClean="0">
                <a:hlinkClick r:id="rId14" tooltip="大麻(Marijuana)"/>
              </a:rPr>
              <a:t>大麻</a:t>
            </a:r>
            <a:r>
              <a:rPr lang="zh-TW" altLang="en-US" dirty="0" smtClean="0"/>
              <a:t>  </a:t>
            </a:r>
            <a:r>
              <a:rPr lang="en-US" altLang="zh-TW" dirty="0" smtClean="0"/>
              <a:t>)</a:t>
            </a:r>
            <a:r>
              <a:rPr lang="zh-TW" altLang="en-US" dirty="0" smtClean="0"/>
              <a:t>   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>
                <a:solidFill>
                  <a:srgbClr val="FF0000"/>
                </a:solidFill>
              </a:rPr>
              <a:t>      增加</a:t>
            </a:r>
            <a:r>
              <a:rPr lang="zh-TW" altLang="en-US" dirty="0">
                <a:solidFill>
                  <a:srgbClr val="FF0000"/>
                </a:solidFill>
                <a:hlinkClick r:id="rId15" tooltip="多巴胺"/>
              </a:rPr>
              <a:t>多巴胺</a:t>
            </a:r>
            <a:r>
              <a:rPr lang="zh-TW" altLang="en-US" dirty="0">
                <a:solidFill>
                  <a:srgbClr val="FF0000"/>
                </a:solidFill>
              </a:rPr>
              <a:t>分泌，讓人產生愉悅</a:t>
            </a:r>
            <a:r>
              <a:rPr lang="zh-TW" altLang="en-US" dirty="0" smtClean="0">
                <a:solidFill>
                  <a:srgbClr val="FF0000"/>
                </a:solidFill>
              </a:rPr>
              <a:t>感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TW" altLang="en-US" dirty="0" smtClean="0">
                <a:solidFill>
                  <a:srgbClr val="00B050"/>
                </a:solidFill>
              </a:rPr>
              <a:t> </a:t>
            </a:r>
            <a:r>
              <a:rPr lang="zh-TW" altLang="en-US" sz="2400" dirty="0" smtClean="0">
                <a:solidFill>
                  <a:srgbClr val="00B050"/>
                </a:solidFill>
              </a:rPr>
              <a:t>醫學上常用</a:t>
            </a:r>
            <a:r>
              <a:rPr lang="zh-TW" altLang="en-US" sz="2400" dirty="0">
                <a:solidFill>
                  <a:srgbClr val="00B050"/>
                </a:solidFill>
              </a:rPr>
              <a:t>作促進</a:t>
            </a:r>
            <a:r>
              <a:rPr lang="zh-TW" altLang="en-US" sz="2400" dirty="0">
                <a:solidFill>
                  <a:srgbClr val="00B050"/>
                </a:solidFill>
                <a:hlinkClick r:id="rId16" tooltip="癌症"/>
              </a:rPr>
              <a:t>癌症</a:t>
            </a:r>
            <a:r>
              <a:rPr lang="zh-TW" altLang="en-US" sz="2400" dirty="0">
                <a:solidFill>
                  <a:srgbClr val="00B050"/>
                </a:solidFill>
              </a:rPr>
              <a:t>、</a:t>
            </a:r>
            <a:r>
              <a:rPr lang="zh-TW" altLang="en-US" sz="2400" dirty="0">
                <a:solidFill>
                  <a:srgbClr val="00B050"/>
                </a:solidFill>
                <a:hlinkClick r:id="rId17" tooltip="愛滋病"/>
              </a:rPr>
              <a:t>愛滋病</a:t>
            </a:r>
            <a:r>
              <a:rPr lang="zh-TW" altLang="en-US" sz="2400" dirty="0">
                <a:solidFill>
                  <a:srgbClr val="00B050"/>
                </a:solidFill>
              </a:rPr>
              <a:t>患者的食慾、減輕疼痛，對慢性疼痛有不錯效果</a:t>
            </a:r>
            <a:endParaRPr lang="en-US" altLang="zh-TW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zh-TW" altLang="zh-TW" sz="2400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zh-TW" altLang="zh-TW" dirty="0"/>
          </a:p>
          <a:p>
            <a:pPr marL="0" indent="0">
              <a:buNone/>
            </a:pPr>
            <a:endParaRPr lang="zh-TW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3205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四、</a:t>
            </a:r>
            <a:r>
              <a:rPr lang="zh-TW" altLang="zh-TW" dirty="0" smtClean="0"/>
              <a:t>運動</a:t>
            </a:r>
            <a:r>
              <a:rPr lang="zh-TW" altLang="zh-TW" dirty="0"/>
              <a:t>時產生的生理現象</a:t>
            </a:r>
            <a:br>
              <a:rPr lang="zh-TW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353312"/>
            <a:ext cx="10527114" cy="5266943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呼吸急促</a:t>
            </a:r>
            <a:endParaRPr lang="en-US" altLang="zh-TW" sz="2800" dirty="0" smtClean="0"/>
          </a:p>
          <a:p>
            <a:r>
              <a:rPr lang="zh-TW" altLang="en-US" sz="2800" dirty="0" smtClean="0"/>
              <a:t>流汗、發熱</a:t>
            </a:r>
            <a:endParaRPr lang="en-US" altLang="zh-TW" sz="2800" dirty="0" smtClean="0"/>
          </a:p>
          <a:p>
            <a:r>
              <a:rPr lang="zh-TW" altLang="en-US" sz="2800" dirty="0" smtClean="0"/>
              <a:t>肌肉收縮</a:t>
            </a:r>
            <a:endParaRPr lang="en-US" altLang="zh-TW" sz="2800" dirty="0" smtClean="0"/>
          </a:p>
          <a:p>
            <a:r>
              <a:rPr lang="zh-TW" altLang="en-US" sz="2800" dirty="0" smtClean="0"/>
              <a:t>血液循環加快</a:t>
            </a:r>
            <a:endParaRPr lang="en-US" altLang="zh-TW" sz="2800" dirty="0" smtClean="0"/>
          </a:p>
          <a:p>
            <a:r>
              <a:rPr lang="zh-TW" altLang="en-US" sz="2800" dirty="0" smtClean="0"/>
              <a:t>心情</a:t>
            </a:r>
            <a:r>
              <a:rPr lang="zh-TW" altLang="en-US" sz="2800" dirty="0" smtClean="0"/>
              <a:t>愉悅</a:t>
            </a:r>
            <a:endParaRPr lang="en-US" altLang="zh-TW" sz="2800" dirty="0" smtClean="0"/>
          </a:p>
          <a:p>
            <a:r>
              <a:rPr lang="zh-TW" altLang="en-US" sz="2800" dirty="0" smtClean="0"/>
              <a:t>提高基礎代謝率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zh-TW" altLang="en-US" sz="2800" dirty="0" smtClean="0">
                <a:solidFill>
                  <a:srgbClr val="FF0000"/>
                </a:solidFill>
              </a:rPr>
              <a:t>健康 </a:t>
            </a:r>
            <a:r>
              <a:rPr lang="en-US" altLang="zh-TW" sz="2800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zh-TW" altLang="en-US" sz="2800" dirty="0" smtClean="0">
                <a:solidFill>
                  <a:srgbClr val="FF0000"/>
                </a:solidFill>
              </a:rPr>
              <a:t>透過運動的刺激讓神經系統發揮適當訊息傳送，</a:t>
            </a:r>
            <a:r>
              <a:rPr lang="zh-TW" altLang="en-US" sz="2800" dirty="0" smtClean="0">
                <a:solidFill>
                  <a:srgbClr val="FF0000"/>
                </a:solidFill>
              </a:rPr>
              <a:t>控制身體</a:t>
            </a:r>
            <a:r>
              <a:rPr lang="zh-TW" altLang="en-US" sz="2800" dirty="0" smtClean="0">
                <a:solidFill>
                  <a:srgbClr val="FF0000"/>
                </a:solidFill>
              </a:rPr>
              <a:t>系統分泌適量的激素，來達到身體器官正常的運作，達到身體與心理的健康。</a:t>
            </a:r>
            <a:endParaRPr lang="en-US" altLang="zh-TW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2208"/>
          </a:xfrm>
        </p:spPr>
        <p:txBody>
          <a:bodyPr/>
          <a:lstStyle/>
          <a:p>
            <a:pPr algn="ctr"/>
            <a:r>
              <a:rPr lang="zh-TW" altLang="en-US" dirty="0" smtClean="0"/>
              <a:t>五、運動員與毒品、禁藥的關系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511809"/>
            <a:ext cx="10283274" cy="4529554"/>
          </a:xfrm>
        </p:spPr>
        <p:txBody>
          <a:bodyPr>
            <a:normAutofit/>
          </a:bodyPr>
          <a:lstStyle/>
          <a:p>
            <a:r>
              <a:rPr lang="zh-TW" altLang="en-US" sz="2400" dirty="0" smtClean="0"/>
              <a:t>毒品 </a:t>
            </a:r>
            <a:r>
              <a:rPr lang="en-US" altLang="zh-TW" sz="2400" dirty="0" smtClean="0"/>
              <a:t>:   </a:t>
            </a:r>
            <a:r>
              <a:rPr lang="zh-TW" altLang="en-US" sz="2400" dirty="0" smtClean="0"/>
              <a:t>消除壓力 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高強度、高張力的環境</a:t>
            </a:r>
            <a:r>
              <a:rPr lang="en-US" altLang="zh-TW" sz="2400" dirty="0" smtClean="0"/>
              <a:t>)</a:t>
            </a:r>
          </a:p>
          <a:p>
            <a:pPr marL="0" indent="0">
              <a:buNone/>
            </a:pPr>
            <a:r>
              <a:rPr lang="zh-TW" altLang="en-US" sz="2400" dirty="0"/>
              <a:t> </a:t>
            </a:r>
            <a:r>
              <a:rPr lang="zh-TW" altLang="en-US" sz="2400" dirty="0" smtClean="0"/>
              <a:t>              生活乏味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訓練、比賽沒有多餘的空間</a:t>
            </a:r>
            <a:r>
              <a:rPr lang="en-US" altLang="zh-TW" sz="2400" dirty="0" smtClean="0"/>
              <a:t>)</a:t>
            </a:r>
          </a:p>
          <a:p>
            <a:pPr marL="0" indent="0"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           </a:t>
            </a:r>
            <a:r>
              <a:rPr lang="zh-TW" altLang="en-US" sz="2400" dirty="0" smtClean="0"/>
              <a:t>心靈空虛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價值觀、人生觀</a:t>
            </a:r>
            <a:r>
              <a:rPr lang="en-US" altLang="zh-TW" sz="2400" dirty="0" smtClean="0"/>
              <a:t>)</a:t>
            </a:r>
            <a:endParaRPr lang="en-US" altLang="zh-TW" sz="2400" dirty="0"/>
          </a:p>
          <a:p>
            <a:pPr marL="0" indent="0">
              <a:buNone/>
            </a:pPr>
            <a:endParaRPr lang="en-US" altLang="zh-TW" sz="2400" dirty="0"/>
          </a:p>
          <a:p>
            <a:endParaRPr lang="en-US" altLang="zh-TW" sz="2400" dirty="0" smtClean="0"/>
          </a:p>
          <a:p>
            <a:r>
              <a:rPr lang="zh-TW" altLang="en-US" sz="2400" dirty="0" smtClean="0"/>
              <a:t>禁藥 </a:t>
            </a:r>
            <a:r>
              <a:rPr lang="en-US" altLang="zh-TW" sz="2400" dirty="0"/>
              <a:t>: </a:t>
            </a:r>
            <a:r>
              <a:rPr lang="zh-TW" altLang="en-US" sz="2400" dirty="0" smtClean="0"/>
              <a:t>提高運動成績</a:t>
            </a:r>
            <a:endParaRPr lang="en-US" altLang="zh-TW" sz="2400" dirty="0"/>
          </a:p>
          <a:p>
            <a:pPr marL="0" indent="0"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         ( </a:t>
            </a:r>
            <a:r>
              <a:rPr lang="zh-TW" altLang="en-US" sz="2400" dirty="0" smtClean="0"/>
              <a:t>紅血球</a:t>
            </a:r>
            <a:r>
              <a:rPr lang="zh-TW" altLang="en-US" sz="2400" dirty="0"/>
              <a:t>生成素刺激劑、促腎上腺皮質激素</a:t>
            </a:r>
            <a:r>
              <a:rPr lang="zh-TW" altLang="en-US" sz="2400" dirty="0" smtClean="0"/>
              <a:t>、生長激素、</a:t>
            </a:r>
            <a:endParaRPr lang="en-US" altLang="zh-TW" sz="2400" dirty="0" smtClean="0"/>
          </a:p>
          <a:p>
            <a:pPr marL="0" indent="0"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   </a:t>
            </a:r>
            <a:r>
              <a:rPr lang="zh-TW" altLang="en-US" sz="2400" dirty="0" smtClean="0"/>
              <a:t>        雄性激素</a:t>
            </a:r>
            <a:r>
              <a:rPr lang="en-US" altLang="zh-TW" sz="2400" dirty="0" smtClean="0"/>
              <a:t>… )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8821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</TotalTime>
  <Words>622</Words>
  <Application>Microsoft Office PowerPoint</Application>
  <PresentationFormat>自訂</PresentationFormat>
  <Paragraphs>53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多面向</vt:lpstr>
      <vt:lpstr>淺談藥物濫用與運動治療</vt:lpstr>
      <vt:lpstr>前言 </vt:lpstr>
      <vt:lpstr>一、人體的系統</vt:lpstr>
      <vt:lpstr>二、神經系統圖 </vt:lpstr>
      <vt:lpstr>三、毒品對人體產生的藥性 </vt:lpstr>
      <vt:lpstr>四、運動時產生的生理現象 </vt:lpstr>
      <vt:lpstr>五、運動員與毒品、禁藥的關系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藥物濫用運動治療與</dc:title>
  <dc:creator>Windows 使用者</dc:creator>
  <cp:lastModifiedBy>user</cp:lastModifiedBy>
  <cp:revision>32</cp:revision>
  <dcterms:created xsi:type="dcterms:W3CDTF">2020-06-04T12:43:34Z</dcterms:created>
  <dcterms:modified xsi:type="dcterms:W3CDTF">2020-06-05T01:06:03Z</dcterms:modified>
</cp:coreProperties>
</file>