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a1HB6AGWJrANeWzcSj+0lnMNz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E1AE58-310C-4C08-B06A-8AAB82F053AF}">
  <a:tblStyle styleId="{06E1AE58-310C-4C08-B06A-8AAB82F053A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fill>
          <a:solidFill>
            <a:srgbClr val="D4E2CE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4E2CE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  <a:tblStyle styleId="{BA7AA77F-B77F-4D23-A3DE-33E8492A2FC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D4DE4E8-A5A5-4A9B-82AD-16B0AE08E691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3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0d2471c00_0_0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110d2471c00_0_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707b192f1c_0_0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3707b192f1c_0_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ce45384479_0_0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1ce45384479_0_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ce45384479_0_42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1ce45384479_0_4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e45384479_0_57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1ce45384479_0_5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>
            <a:off x="681135" y="547687"/>
            <a:ext cx="107861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3898560" y="-1209236"/>
            <a:ext cx="4351338" cy="10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681135" y="547687"/>
            <a:ext cx="107861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681135" y="2008188"/>
            <a:ext cx="1078618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681135" y="547687"/>
            <a:ext cx="107861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JhengHe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type="title"/>
          </p:nvPr>
        </p:nvSpPr>
        <p:spPr>
          <a:xfrm>
            <a:off x="681135" y="547687"/>
            <a:ext cx="107861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8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">
            <a:alphaModFix/>
          </a:blip>
          <a:srcRect b="28355" l="0" r="0" t="2835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lt1">
              <a:alpha val="7215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fmla="val 6356" name="adj1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Google Shape;13;p20"/>
          <p:cNvSpPr txBox="1"/>
          <p:nvPr>
            <p:ph type="title"/>
          </p:nvPr>
        </p:nvSpPr>
        <p:spPr>
          <a:xfrm>
            <a:off x="681135" y="547687"/>
            <a:ext cx="107861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  <a:defRPr b="1" i="0" sz="4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" type="body"/>
          </p:nvPr>
        </p:nvSpPr>
        <p:spPr>
          <a:xfrm>
            <a:off x="681135" y="2008188"/>
            <a:ext cx="1078618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  <a:defRPr b="1" i="0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8" name="Google Shape;18;p20"/>
          <p:cNvGrpSpPr/>
          <p:nvPr/>
        </p:nvGrpSpPr>
        <p:grpSpPr>
          <a:xfrm>
            <a:off x="4868717" y="6424740"/>
            <a:ext cx="2454566" cy="429208"/>
            <a:chOff x="4652638" y="6446527"/>
            <a:chExt cx="2454566" cy="429208"/>
          </a:xfrm>
        </p:grpSpPr>
        <p:pic>
          <p:nvPicPr>
            <p:cNvPr id="19" name="Google Shape;19;p20"/>
            <p:cNvPicPr preferRelativeResize="0"/>
            <p:nvPr/>
          </p:nvPicPr>
          <p:blipFill rotWithShape="1">
            <a:blip r:embed="rId2">
              <a:alphaModFix/>
            </a:blip>
            <a:srcRect b="0" l="15758" r="0" t="-5009"/>
            <a:stretch/>
          </p:blipFill>
          <p:spPr>
            <a:xfrm>
              <a:off x="5041251" y="6446527"/>
              <a:ext cx="2065953" cy="429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2638" y="6466825"/>
              <a:ext cx="388613" cy="3886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844250" y="2549700"/>
            <a:ext cx="105036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lang="zh-TW"/>
              <a:t>多元選修暨彈性課程開課說明會</a:t>
            </a:r>
            <a:endParaRPr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822950" y="3133875"/>
            <a:ext cx="10817400" cy="31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5838"/>
              <a:buNone/>
            </a:pPr>
            <a:r>
              <a:t/>
            </a:r>
            <a:endParaRPr sz="3600">
              <a:solidFill>
                <a:srgbClr val="548135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5838"/>
              <a:buNone/>
            </a:pPr>
            <a:r>
              <a:rPr lang="zh-TW" sz="3600">
                <a:solidFill>
                  <a:srgbClr val="548135"/>
                </a:solidFill>
              </a:rPr>
              <a:t>普一:11</a:t>
            </a:r>
            <a:r>
              <a:rPr lang="zh-TW" sz="3600">
                <a:solidFill>
                  <a:srgbClr val="548135"/>
                </a:solidFill>
              </a:rPr>
              <a:t>4</a:t>
            </a:r>
            <a:r>
              <a:rPr lang="zh-TW" sz="3600">
                <a:solidFill>
                  <a:srgbClr val="548135"/>
                </a:solidFill>
              </a:rPr>
              <a:t>年8月</a:t>
            </a:r>
            <a:r>
              <a:rPr lang="zh-TW" sz="3600">
                <a:solidFill>
                  <a:srgbClr val="548135"/>
                </a:solidFill>
              </a:rPr>
              <a:t>4</a:t>
            </a:r>
            <a:r>
              <a:rPr lang="zh-TW" sz="3600">
                <a:solidFill>
                  <a:srgbClr val="548135"/>
                </a:solidFill>
              </a:rPr>
              <a:t>日(星期一)，</a:t>
            </a:r>
            <a:r>
              <a:rPr lang="zh-TW" sz="3600">
                <a:solidFill>
                  <a:srgbClr val="548135"/>
                </a:solidFill>
              </a:rPr>
              <a:t>11</a:t>
            </a:r>
            <a:r>
              <a:rPr lang="zh-TW" sz="3600">
                <a:solidFill>
                  <a:srgbClr val="548135"/>
                </a:solidFill>
              </a:rPr>
              <a:t>:</a:t>
            </a:r>
            <a:r>
              <a:rPr lang="zh-TW" sz="3600">
                <a:solidFill>
                  <a:srgbClr val="548135"/>
                </a:solidFill>
              </a:rPr>
              <a:t>0</a:t>
            </a:r>
            <a:r>
              <a:rPr lang="zh-TW" sz="3600">
                <a:solidFill>
                  <a:srgbClr val="548135"/>
                </a:solidFill>
              </a:rPr>
              <a:t>0-</a:t>
            </a:r>
            <a:r>
              <a:rPr lang="zh-TW" sz="3600">
                <a:solidFill>
                  <a:srgbClr val="548135"/>
                </a:solidFill>
              </a:rPr>
              <a:t>12</a:t>
            </a:r>
            <a:r>
              <a:rPr lang="zh-TW" sz="3600">
                <a:solidFill>
                  <a:srgbClr val="548135"/>
                </a:solidFill>
              </a:rPr>
              <a:t>:00</a:t>
            </a:r>
            <a:endParaRPr sz="3600">
              <a:solidFill>
                <a:srgbClr val="548135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5838"/>
              <a:buNone/>
            </a:pPr>
            <a:r>
              <a:rPr lang="zh-TW" sz="3600">
                <a:solidFill>
                  <a:srgbClr val="548135"/>
                </a:solidFill>
              </a:rPr>
              <a:t>職一:11</a:t>
            </a:r>
            <a:r>
              <a:rPr lang="zh-TW" sz="3600">
                <a:solidFill>
                  <a:srgbClr val="548135"/>
                </a:solidFill>
              </a:rPr>
              <a:t>4</a:t>
            </a:r>
            <a:r>
              <a:rPr lang="zh-TW" sz="3600">
                <a:solidFill>
                  <a:srgbClr val="548135"/>
                </a:solidFill>
              </a:rPr>
              <a:t>年8月</a:t>
            </a:r>
            <a:r>
              <a:rPr lang="zh-TW" sz="3600">
                <a:solidFill>
                  <a:srgbClr val="548135"/>
                </a:solidFill>
              </a:rPr>
              <a:t>4</a:t>
            </a:r>
            <a:r>
              <a:rPr lang="zh-TW" sz="3600">
                <a:solidFill>
                  <a:srgbClr val="548135"/>
                </a:solidFill>
              </a:rPr>
              <a:t>日(星期</a:t>
            </a:r>
            <a:r>
              <a:rPr lang="zh-TW" sz="3600">
                <a:solidFill>
                  <a:srgbClr val="548135"/>
                </a:solidFill>
              </a:rPr>
              <a:t>一</a:t>
            </a:r>
            <a:r>
              <a:rPr lang="zh-TW" sz="3600">
                <a:solidFill>
                  <a:srgbClr val="548135"/>
                </a:solidFill>
              </a:rPr>
              <a:t>)，</a:t>
            </a:r>
            <a:r>
              <a:rPr lang="zh-TW" sz="3600">
                <a:solidFill>
                  <a:srgbClr val="548135"/>
                </a:solidFill>
              </a:rPr>
              <a:t>13</a:t>
            </a:r>
            <a:r>
              <a:rPr lang="zh-TW" sz="3600">
                <a:solidFill>
                  <a:srgbClr val="548135"/>
                </a:solidFill>
              </a:rPr>
              <a:t>:30-</a:t>
            </a:r>
            <a:r>
              <a:rPr lang="zh-TW" sz="3600">
                <a:solidFill>
                  <a:srgbClr val="548135"/>
                </a:solidFill>
              </a:rPr>
              <a:t>14</a:t>
            </a:r>
            <a:r>
              <a:rPr lang="zh-TW" sz="3600">
                <a:solidFill>
                  <a:srgbClr val="548135"/>
                </a:solidFill>
              </a:rPr>
              <a:t>:00</a:t>
            </a:r>
            <a:endParaRPr sz="3600">
              <a:solidFill>
                <a:srgbClr val="548135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5838"/>
              <a:buNone/>
            </a:pPr>
            <a:r>
              <a:rPr lang="zh-TW" sz="3600">
                <a:solidFill>
                  <a:srgbClr val="548135"/>
                </a:solidFill>
              </a:rPr>
              <a:t>高二:11</a:t>
            </a:r>
            <a:r>
              <a:rPr lang="zh-TW" sz="3600">
                <a:solidFill>
                  <a:srgbClr val="548135"/>
                </a:solidFill>
              </a:rPr>
              <a:t>4</a:t>
            </a:r>
            <a:r>
              <a:rPr lang="zh-TW" sz="3600">
                <a:solidFill>
                  <a:srgbClr val="548135"/>
                </a:solidFill>
              </a:rPr>
              <a:t>年7月</a:t>
            </a:r>
            <a:r>
              <a:rPr lang="zh-TW" sz="3600">
                <a:solidFill>
                  <a:srgbClr val="548135"/>
                </a:solidFill>
              </a:rPr>
              <a:t>18</a:t>
            </a:r>
            <a:r>
              <a:rPr lang="zh-TW" sz="3600">
                <a:solidFill>
                  <a:srgbClr val="548135"/>
                </a:solidFill>
              </a:rPr>
              <a:t>日(星期</a:t>
            </a:r>
            <a:r>
              <a:rPr lang="zh-TW" sz="3600">
                <a:solidFill>
                  <a:srgbClr val="548135"/>
                </a:solidFill>
              </a:rPr>
              <a:t>五</a:t>
            </a:r>
            <a:r>
              <a:rPr lang="zh-TW" sz="3600">
                <a:solidFill>
                  <a:srgbClr val="548135"/>
                </a:solidFill>
              </a:rPr>
              <a:t>)，</a:t>
            </a:r>
            <a:r>
              <a:rPr lang="zh-TW" sz="3600">
                <a:solidFill>
                  <a:srgbClr val="548135"/>
                </a:solidFill>
              </a:rPr>
              <a:t>13</a:t>
            </a:r>
            <a:r>
              <a:rPr lang="zh-TW" sz="3600">
                <a:solidFill>
                  <a:srgbClr val="548135"/>
                </a:solidFill>
              </a:rPr>
              <a:t>:</a:t>
            </a:r>
            <a:r>
              <a:rPr lang="zh-TW" sz="3600">
                <a:solidFill>
                  <a:srgbClr val="548135"/>
                </a:solidFill>
              </a:rPr>
              <a:t>0</a:t>
            </a:r>
            <a:r>
              <a:rPr lang="zh-TW" sz="3600">
                <a:solidFill>
                  <a:srgbClr val="548135"/>
                </a:solidFill>
              </a:rPr>
              <a:t>0-</a:t>
            </a:r>
            <a:r>
              <a:rPr lang="zh-TW" sz="3600">
                <a:solidFill>
                  <a:srgbClr val="548135"/>
                </a:solidFill>
              </a:rPr>
              <a:t>14</a:t>
            </a:r>
            <a:r>
              <a:rPr lang="zh-TW" sz="3600">
                <a:solidFill>
                  <a:srgbClr val="548135"/>
                </a:solidFill>
              </a:rPr>
              <a:t>:00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5838"/>
              <a:buNone/>
            </a:pPr>
            <a:r>
              <a:rPr lang="zh-TW" sz="3600">
                <a:solidFill>
                  <a:srgbClr val="548135"/>
                </a:solidFill>
              </a:rPr>
              <a:t>高三:11</a:t>
            </a:r>
            <a:r>
              <a:rPr lang="zh-TW" sz="3600">
                <a:solidFill>
                  <a:srgbClr val="548135"/>
                </a:solidFill>
              </a:rPr>
              <a:t>4</a:t>
            </a:r>
            <a:r>
              <a:rPr lang="zh-TW" sz="3600">
                <a:solidFill>
                  <a:srgbClr val="548135"/>
                </a:solidFill>
              </a:rPr>
              <a:t>年7月2</a:t>
            </a:r>
            <a:r>
              <a:rPr lang="zh-TW" sz="3600">
                <a:solidFill>
                  <a:srgbClr val="548135"/>
                </a:solidFill>
              </a:rPr>
              <a:t>1</a:t>
            </a:r>
            <a:r>
              <a:rPr lang="zh-TW" sz="3600">
                <a:solidFill>
                  <a:srgbClr val="548135"/>
                </a:solidFill>
              </a:rPr>
              <a:t>日(星期一)，07:30-08:00</a:t>
            </a:r>
            <a:endParaRPr sz="5400">
              <a:solidFill>
                <a:srgbClr val="548135"/>
              </a:solidFill>
            </a:endParaRPr>
          </a:p>
        </p:txBody>
      </p:sp>
      <p:sp>
        <p:nvSpPr>
          <p:cNvPr id="96" name="Google Shape;96;p1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7" name="Google Shape;97;p1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zh-TW">
                <a:solidFill>
                  <a:srgbClr val="FFFFFF"/>
                </a:solidFill>
              </a:rPr>
              <a:t>4</a:t>
            </a: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>
                <a:solidFill>
                  <a:srgbClr val="FFFFFF"/>
                </a:solidFill>
              </a:rPr>
              <a:t>1</a:t>
            </a: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多元選修暨彈性學習選課說明會</a:t>
            </a:r>
            <a:endParaRPr b="1" i="0" sz="14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8" name="Google Shape;98;p1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fld id="{00000000-1234-1234-1234-123412341234}" type="slidenum">
              <a:rPr b="1" i="0" lang="zh-TW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284099" y="759376"/>
            <a:ext cx="7623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新竹市私立曙光女子高級中學11</a:t>
            </a:r>
            <a:r>
              <a:rPr b="1" lang="zh-TW" sz="40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b="1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學年度第</a:t>
            </a:r>
            <a:r>
              <a:rPr b="1" lang="zh-TW" sz="40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學期</a:t>
            </a:r>
            <a:endParaRPr b="1" i="0" sz="4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/>
          <p:cNvSpPr txBox="1"/>
          <p:nvPr>
            <p:ph type="ctrTitle"/>
          </p:nvPr>
        </p:nvSpPr>
        <p:spPr>
          <a:xfrm>
            <a:off x="1524000" y="128497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Microsoft JhengHei"/>
              <a:buNone/>
            </a:pPr>
            <a:r>
              <a:rPr lang="zh-TW">
                <a:solidFill>
                  <a:srgbClr val="FF0000"/>
                </a:solidFill>
              </a:rPr>
              <a:t>很重要！</a:t>
            </a:r>
            <a:br>
              <a:rPr lang="zh-TW">
                <a:solidFill>
                  <a:srgbClr val="FF0000"/>
                </a:solidFill>
              </a:rPr>
            </a:br>
            <a:r>
              <a:rPr lang="zh-TW">
                <a:solidFill>
                  <a:srgbClr val="FF0000"/>
                </a:solidFill>
              </a:rPr>
              <a:t>很重要！</a:t>
            </a:r>
            <a:br>
              <a:rPr lang="zh-TW">
                <a:solidFill>
                  <a:srgbClr val="FF0000"/>
                </a:solidFill>
              </a:rPr>
            </a:br>
            <a:r>
              <a:rPr lang="zh-TW">
                <a:solidFill>
                  <a:srgbClr val="FF0000"/>
                </a:solidFill>
              </a:rPr>
              <a:t>很重要！</a:t>
            </a:r>
            <a:endParaRPr/>
          </a:p>
        </p:txBody>
      </p:sp>
      <p:sp>
        <p:nvSpPr>
          <p:cNvPr id="235" name="Google Shape;235;p5"/>
          <p:cNvSpPr txBox="1"/>
          <p:nvPr>
            <p:ph idx="1" type="subTitle"/>
          </p:nvPr>
        </p:nvSpPr>
        <p:spPr>
          <a:xfrm>
            <a:off x="1504696" y="4062286"/>
            <a:ext cx="9182608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zh-TW" sz="4000">
                <a:solidFill>
                  <a:srgbClr val="FF0000"/>
                </a:solidFill>
              </a:rPr>
              <a:t>請維護個人權益，勿寫錯個人基本資料（學號、班級、座號等），如有調班也請務必更正，否則處以愛校「2小時」！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36" name="Google Shape;236;p5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7" name="Google Shape;237;p5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>
                <a:solidFill>
                  <a:srgbClr val="FFFFFF"/>
                </a:solidFill>
              </a:rPr>
              <a:t>114-1</a:t>
            </a: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多元選修暨彈性學習選課說明會</a:t>
            </a:r>
            <a:endParaRPr b="1" i="0" sz="14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8" name="Google Shape;238;p5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fld id="{00000000-1234-1234-1234-123412341234}" type="slidenum">
              <a:rPr b="1" i="0" lang="zh-TW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/>
          <p:nvPr>
            <p:ph type="title"/>
          </p:nvPr>
        </p:nvSpPr>
        <p:spPr>
          <a:xfrm>
            <a:off x="838200" y="3313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/>
              <a:t>線上自主學習申請須知</a:t>
            </a:r>
            <a:endParaRPr/>
          </a:p>
        </p:txBody>
      </p:sp>
      <p:sp>
        <p:nvSpPr>
          <p:cNvPr id="244" name="Google Shape;244;p6"/>
          <p:cNvSpPr txBox="1"/>
          <p:nvPr>
            <p:ph idx="1" type="body"/>
          </p:nvPr>
        </p:nvSpPr>
        <p:spPr>
          <a:xfrm>
            <a:off x="839788" y="124453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None/>
            </a:pPr>
            <a:r>
              <a:rPr lang="zh-TW" sz="4000">
                <a:solidFill>
                  <a:srgbClr val="7030A0"/>
                </a:solidFill>
              </a:rPr>
              <a:t>申請注意事項</a:t>
            </a:r>
            <a:endParaRPr sz="4000">
              <a:solidFill>
                <a:srgbClr val="7030A0"/>
              </a:solidFill>
            </a:endParaRPr>
          </a:p>
        </p:txBody>
      </p:sp>
      <p:sp>
        <p:nvSpPr>
          <p:cNvPr id="245" name="Google Shape;245;p6"/>
          <p:cNvSpPr txBox="1"/>
          <p:nvPr>
            <p:ph idx="3" type="body"/>
          </p:nvPr>
        </p:nvSpPr>
        <p:spPr>
          <a:xfrm>
            <a:off x="5890031" y="1150656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None/>
            </a:pPr>
            <a:r>
              <a:rPr lang="zh-TW" sz="4000">
                <a:solidFill>
                  <a:srgbClr val="548135"/>
                </a:solidFill>
              </a:rPr>
              <a:t>本校認可之線上自學平台</a:t>
            </a:r>
            <a:endParaRPr sz="4000">
              <a:solidFill>
                <a:srgbClr val="548135"/>
              </a:solidFill>
            </a:endParaRPr>
          </a:p>
        </p:txBody>
      </p:sp>
      <p:grpSp>
        <p:nvGrpSpPr>
          <p:cNvPr id="246" name="Google Shape;246;p6"/>
          <p:cNvGrpSpPr/>
          <p:nvPr/>
        </p:nvGrpSpPr>
        <p:grpSpPr>
          <a:xfrm>
            <a:off x="6117336" y="2069509"/>
            <a:ext cx="4686249" cy="4129053"/>
            <a:chOff x="895127" y="1068"/>
            <a:chExt cx="4254817" cy="4129053"/>
          </a:xfrm>
        </p:grpSpPr>
        <p:sp>
          <p:nvSpPr>
            <p:cNvPr id="247" name="Google Shape;247;p6"/>
            <p:cNvSpPr/>
            <p:nvPr/>
          </p:nvSpPr>
          <p:spPr>
            <a:xfrm rot="10800000">
              <a:off x="1129971" y="1068"/>
              <a:ext cx="4019973" cy="469688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1247393" y="1068"/>
              <a:ext cx="3902551" cy="469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207100" spcFirstLastPara="1" rIns="17067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因材網、學習拍</a:t>
              </a:r>
              <a:endParaRPr b="0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895127" y="1068"/>
              <a:ext cx="469688" cy="469688"/>
            </a:xfrm>
            <a:prstGeom prst="ellipse">
              <a:avLst/>
            </a:prstGeom>
            <a:solidFill>
              <a:srgbClr val="FFE2BA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 rot="10800000">
              <a:off x="1129971" y="610962"/>
              <a:ext cx="4019973" cy="469688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DAFC9B"/>
                </a:gs>
                <a:gs pos="50000">
                  <a:srgbClr val="D4FA8D"/>
                </a:gs>
                <a:gs pos="100000">
                  <a:srgbClr val="D2FF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 txBox="1"/>
            <p:nvPr/>
          </p:nvSpPr>
          <p:spPr>
            <a:xfrm>
              <a:off x="1247393" y="610962"/>
              <a:ext cx="3902551" cy="469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207100" spcFirstLastPara="1" rIns="17067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交大Ewant育網</a:t>
              </a:r>
              <a:endParaRPr b="0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95127" y="610962"/>
              <a:ext cx="469688" cy="469688"/>
            </a:xfrm>
            <a:prstGeom prst="ellipse">
              <a:avLst/>
            </a:prstGeom>
            <a:solidFill>
              <a:srgbClr val="F3FAB9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 rot="10800000">
              <a:off x="1129971" y="1220857"/>
              <a:ext cx="4019973" cy="469688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A9F69C"/>
                </a:gs>
                <a:gs pos="50000">
                  <a:srgbClr val="9CF38E"/>
                </a:gs>
                <a:gs pos="100000">
                  <a:srgbClr val="8AF7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 txBox="1"/>
            <p:nvPr/>
          </p:nvSpPr>
          <p:spPr>
            <a:xfrm>
              <a:off x="1247393" y="1220857"/>
              <a:ext cx="3902551" cy="469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207100" spcFirstLastPara="1" rIns="17067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均一教育平台</a:t>
              </a:r>
              <a:endParaRPr b="0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95127" y="1220857"/>
              <a:ext cx="469688" cy="469688"/>
            </a:xfrm>
            <a:prstGeom prst="ellipse">
              <a:avLst/>
            </a:prstGeom>
            <a:solidFill>
              <a:srgbClr val="CFF7B9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 rot="10800000">
              <a:off x="1129971" y="1830751"/>
              <a:ext cx="4019973" cy="469688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9EF0A6"/>
                </a:gs>
                <a:gs pos="50000">
                  <a:srgbClr val="90EC98"/>
                </a:gs>
                <a:gs pos="100000">
                  <a:srgbClr val="7BEE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 txBox="1"/>
            <p:nvPr/>
          </p:nvSpPr>
          <p:spPr>
            <a:xfrm>
              <a:off x="1247393" y="1830751"/>
              <a:ext cx="3902551" cy="469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207100" spcFirstLastPara="1" rIns="17067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臺北酷課雲、CoolEnglish</a:t>
              </a:r>
              <a:endParaRPr b="1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95127" y="1830751"/>
              <a:ext cx="469688" cy="469688"/>
            </a:xfrm>
            <a:prstGeom prst="ellipse">
              <a:avLst/>
            </a:prstGeom>
            <a:solidFill>
              <a:srgbClr val="BAF2C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 rot="10800000">
              <a:off x="1129971" y="2440645"/>
              <a:ext cx="4019973" cy="469688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A0EACA"/>
                </a:gs>
                <a:gs pos="50000">
                  <a:srgbClr val="92E5C1"/>
                </a:gs>
                <a:gs pos="100000">
                  <a:srgbClr val="7DE6B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 txBox="1"/>
            <p:nvPr/>
          </p:nvSpPr>
          <p:spPr>
            <a:xfrm>
              <a:off x="1247393" y="2440645"/>
              <a:ext cx="3902551" cy="469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207100" spcFirstLastPara="1" rIns="17067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升學王、Pagamo</a:t>
              </a:r>
              <a:endParaRPr b="1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895127" y="2440645"/>
              <a:ext cx="469688" cy="469688"/>
            </a:xfrm>
            <a:prstGeom prst="ellipse">
              <a:avLst/>
            </a:prstGeom>
            <a:solidFill>
              <a:srgbClr val="BBEEDE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 rot="10800000">
              <a:off x="1129971" y="3050539"/>
              <a:ext cx="4019973" cy="469688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A2D6E5"/>
                </a:gs>
                <a:gs pos="50000">
                  <a:srgbClr val="94CFDF"/>
                </a:gs>
                <a:gs pos="100000">
                  <a:srgbClr val="80CB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 txBox="1"/>
            <p:nvPr/>
          </p:nvSpPr>
          <p:spPr>
            <a:xfrm>
              <a:off x="1247393" y="3050539"/>
              <a:ext cx="3902551" cy="469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207100" spcFirstLastPara="1" rIns="17067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TutorABC</a:t>
              </a:r>
              <a:endParaRPr b="0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895127" y="3050539"/>
              <a:ext cx="469688" cy="469688"/>
            </a:xfrm>
            <a:prstGeom prst="ellipse">
              <a:avLst/>
            </a:prstGeom>
            <a:solidFill>
              <a:srgbClr val="BDDEE8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 rot="10800000">
              <a:off x="1129971" y="3660433"/>
              <a:ext cx="4019973" cy="469688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 txBox="1"/>
            <p:nvPr/>
          </p:nvSpPr>
          <p:spPr>
            <a:xfrm>
              <a:off x="1247393" y="3660433"/>
              <a:ext cx="3902551" cy="469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207100" spcFirstLastPara="1" rIns="17067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多益、托福官方線上課程</a:t>
              </a:r>
              <a:endParaRPr b="0" i="0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127" y="3660433"/>
              <a:ext cx="469688" cy="469688"/>
            </a:xfrm>
            <a:prstGeom prst="ellipse">
              <a:avLst/>
            </a:prstGeom>
            <a:solidFill>
              <a:srgbClr val="BEC7E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6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9" name="Google Shape;269;p6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>
                <a:solidFill>
                  <a:srgbClr val="FFFFFF"/>
                </a:solidFill>
              </a:rPr>
              <a:t>114-1</a:t>
            </a: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多元選修暨彈性學習選課說明會</a:t>
            </a:r>
            <a:endParaRPr b="1" i="0" sz="14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0" name="Google Shape;270;p6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fld id="{00000000-1234-1234-1234-123412341234}" type="slidenum">
              <a:rPr b="1" i="0" lang="zh-TW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1" name="Google Shape;271;p6"/>
          <p:cNvSpPr/>
          <p:nvPr/>
        </p:nvSpPr>
        <p:spPr>
          <a:xfrm>
            <a:off x="10985292" y="683570"/>
            <a:ext cx="622381" cy="5632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TW" sz="3600" u="none" cap="none" strike="noStrike">
                <a:solidFill>
                  <a:srgbClr val="BF9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其他需有該科老師認證</a:t>
            </a:r>
            <a:endParaRPr b="1" i="0" sz="3600" u="none" cap="none" strike="noStrike">
              <a:solidFill>
                <a:srgbClr val="BF9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72" name="Google Shape;272;p6"/>
          <p:cNvGrpSpPr/>
          <p:nvPr/>
        </p:nvGrpSpPr>
        <p:grpSpPr>
          <a:xfrm>
            <a:off x="-4885004" y="976085"/>
            <a:ext cx="10882504" cy="6382800"/>
            <a:chOff x="-5360302" y="-820855"/>
            <a:chExt cx="10882504" cy="6382800"/>
          </a:xfrm>
        </p:grpSpPr>
        <p:sp>
          <p:nvSpPr>
            <p:cNvPr id="273" name="Google Shape;273;p6"/>
            <p:cNvSpPr/>
            <p:nvPr/>
          </p:nvSpPr>
          <p:spPr>
            <a:xfrm>
              <a:off x="-5360302" y="-820855"/>
              <a:ext cx="6382800" cy="6382800"/>
            </a:xfrm>
            <a:prstGeom prst="blockArc">
              <a:avLst>
                <a:gd fmla="val 18900000" name="adj1"/>
                <a:gd fmla="val 2700000" name="adj2"/>
                <a:gd fmla="val 338" name="adj3"/>
              </a:avLst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47098" y="296218"/>
              <a:ext cx="4836300" cy="5928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 txBox="1"/>
            <p:nvPr/>
          </p:nvSpPr>
          <p:spPr>
            <a:xfrm>
              <a:off x="447102" y="296210"/>
              <a:ext cx="5075100" cy="5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70525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以未開課之學科或大學先修課程為主。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6588" y="222116"/>
              <a:ext cx="741000" cy="74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022497" y="1559563"/>
              <a:ext cx="4281000" cy="592800"/>
            </a:xfrm>
            <a:prstGeom prst="rect">
              <a:avLst/>
            </a:prstGeom>
            <a:gradFill>
              <a:gsLst>
                <a:gs pos="0">
                  <a:srgbClr val="9EF0A6"/>
                </a:gs>
                <a:gs pos="50000">
                  <a:srgbClr val="90EC98"/>
                </a:gs>
                <a:gs pos="100000">
                  <a:srgbClr val="7BEE86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 txBox="1"/>
            <p:nvPr/>
          </p:nvSpPr>
          <p:spPr>
            <a:xfrm>
              <a:off x="1022497" y="1559550"/>
              <a:ext cx="4281000" cy="5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70525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填寫申請單、擬定18週學習計畫、繳交相關附件。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01386" y="1448411"/>
              <a:ext cx="741000" cy="74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 cap="flat" cmpd="sng" w="9525">
              <a:solidFill>
                <a:srgbClr val="21E1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871894" y="2963042"/>
              <a:ext cx="4411500" cy="592800"/>
            </a:xfrm>
            <a:prstGeom prst="rect">
              <a:avLst/>
            </a:prstGeom>
            <a:gradFill>
              <a:gsLst>
                <a:gs pos="0">
                  <a:srgbClr val="A1E6DF"/>
                </a:gs>
                <a:gs pos="50000">
                  <a:srgbClr val="93E2D9"/>
                </a:gs>
                <a:gs pos="100000">
                  <a:srgbClr val="7FE2D7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 txBox="1"/>
            <p:nvPr/>
          </p:nvSpPr>
          <p:spPr>
            <a:xfrm>
              <a:off x="871894" y="2963042"/>
              <a:ext cx="4411500" cy="5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70525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如課程衍生相關費用需自理，需事先完成繳費。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01383" y="2888939"/>
              <a:ext cx="741000" cy="74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 cap="flat" cmpd="sng" w="9525">
              <a:solidFill>
                <a:srgbClr val="31D2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447098" y="3851983"/>
              <a:ext cx="4836300" cy="592800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 txBox="1"/>
            <p:nvPr/>
          </p:nvSpPr>
          <p:spPr>
            <a:xfrm>
              <a:off x="447098" y="3851983"/>
              <a:ext cx="4836300" cy="5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470525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課程期間需填寫自主學習日誌，課程結束需繳交成果海報。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6588" y="3777880"/>
              <a:ext cx="741000" cy="74100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 cap="flat" cmpd="sng" w="9525">
              <a:solidFill>
                <a:srgbClr val="4371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/>
          <p:nvPr>
            <p:ph type="title"/>
          </p:nvPr>
        </p:nvSpPr>
        <p:spPr>
          <a:xfrm>
            <a:off x="681135" y="547687"/>
            <a:ext cx="107861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/>
              <a:t>其他很重要事項提醒</a:t>
            </a:r>
            <a:endParaRPr/>
          </a:p>
        </p:txBody>
      </p:sp>
      <p:sp>
        <p:nvSpPr>
          <p:cNvPr id="291" name="Google Shape;291;p33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33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114-1</a:t>
            </a:r>
            <a:r>
              <a:rPr lang="zh-TW"/>
              <a:t>多元選修暨彈性學習選課說明會</a:t>
            </a:r>
            <a:endParaRPr/>
          </a:p>
        </p:txBody>
      </p:sp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94" name="Google Shape;294;p33"/>
          <p:cNvGrpSpPr/>
          <p:nvPr/>
        </p:nvGrpSpPr>
        <p:grpSpPr>
          <a:xfrm>
            <a:off x="-4559786" y="708594"/>
            <a:ext cx="15962893" cy="6240912"/>
            <a:chOff x="-5240920" y="-802706"/>
            <a:chExt cx="15962893" cy="6240912"/>
          </a:xfrm>
        </p:grpSpPr>
        <p:sp>
          <p:nvSpPr>
            <p:cNvPr id="295" name="Google Shape;295;p33"/>
            <p:cNvSpPr/>
            <p:nvPr/>
          </p:nvSpPr>
          <p:spPr>
            <a:xfrm>
              <a:off x="-5240920" y="-802706"/>
              <a:ext cx="6240912" cy="6240912"/>
            </a:xfrm>
            <a:prstGeom prst="blockArc">
              <a:avLst>
                <a:gd fmla="val 18900000" name="adj1"/>
                <a:gd fmla="val 2700000" name="adj2"/>
                <a:gd fmla="val 346" name="adj3"/>
              </a:avLst>
            </a:prstGeom>
            <a:noFill/>
            <a:ln cap="flat" cmpd="sng" w="25400">
              <a:solidFill>
                <a:srgbClr val="4372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523568" y="356377"/>
              <a:ext cx="10198405" cy="713125"/>
            </a:xfrm>
            <a:prstGeom prst="rect">
              <a:avLst/>
            </a:prstGeom>
            <a:gradFill>
              <a:gsLst>
                <a:gs pos="0">
                  <a:srgbClr val="FFED74"/>
                </a:gs>
                <a:gs pos="35000">
                  <a:srgbClr val="FFF09F"/>
                </a:gs>
                <a:gs pos="100000">
                  <a:srgbClr val="FFF9D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3"/>
            <p:cNvSpPr txBox="1"/>
            <p:nvPr/>
          </p:nvSpPr>
          <p:spPr>
            <a:xfrm>
              <a:off x="523568" y="356377"/>
              <a:ext cx="10198405" cy="713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6602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zh-TW" sz="2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請在1/31以前繳交</a:t>
              </a:r>
              <a:r>
                <a:rPr b="1" lang="zh-TW"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114-1</a:t>
              </a:r>
              <a:r>
                <a:rPr b="1" i="0" lang="zh-TW" sz="2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線上自學成果，否則不受理申請11</a:t>
              </a:r>
              <a:r>
                <a:rPr b="1" lang="zh-TW" sz="22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4</a:t>
              </a:r>
              <a:r>
                <a:rPr b="1" i="0" lang="zh-TW" sz="2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-2線上自學。</a:t>
              </a:r>
              <a:endParaRPr b="1" i="0" sz="2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77865" y="267236"/>
              <a:ext cx="891406" cy="89140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932419" y="1426250"/>
              <a:ext cx="9789554" cy="713125"/>
            </a:xfrm>
            <a:prstGeom prst="rect">
              <a:avLst/>
            </a:prstGeom>
            <a:gradFill>
              <a:gsLst>
                <a:gs pos="0">
                  <a:srgbClr val="93FF7E"/>
                </a:gs>
                <a:gs pos="35000">
                  <a:srgbClr val="B2FFA5"/>
                </a:gs>
                <a:gs pos="100000">
                  <a:srgbClr val="DDFFD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3"/>
            <p:cNvSpPr txBox="1"/>
            <p:nvPr/>
          </p:nvSpPr>
          <p:spPr>
            <a:xfrm>
              <a:off x="932419" y="1426250"/>
              <a:ext cx="9789554" cy="713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6602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zh-TW" sz="2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申請線上自學請至教務處填寫紙本線上自學申請單，並繳交相關附件。</a:t>
              </a:r>
              <a:endParaRPr b="1" i="0" sz="2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486716" y="1337109"/>
              <a:ext cx="891406" cy="89140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rgbClr val="51EB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932419" y="2496124"/>
              <a:ext cx="9789554" cy="713125"/>
            </a:xfrm>
            <a:prstGeom prst="rect">
              <a:avLst/>
            </a:prstGeom>
            <a:gradFill>
              <a:gsLst>
                <a:gs pos="0">
                  <a:srgbClr val="8BFFDA"/>
                </a:gs>
                <a:gs pos="35000">
                  <a:srgbClr val="AFFFE2"/>
                </a:gs>
                <a:gs pos="100000">
                  <a:srgbClr val="DEFFF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3"/>
            <p:cNvSpPr txBox="1"/>
            <p:nvPr/>
          </p:nvSpPr>
          <p:spPr>
            <a:xfrm>
              <a:off x="932419" y="2496124"/>
              <a:ext cx="9789554" cy="713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6602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zh-TW" sz="2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加退選每人多元或彈性</a:t>
              </a:r>
              <a:r>
                <a:rPr b="1" i="0" lang="zh-TW" sz="22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合計只限申請一次</a:t>
              </a:r>
              <a:r>
                <a:rPr b="1" i="0" lang="zh-TW" sz="2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，請務必謹慎思考，多善用課諮資源。</a:t>
              </a:r>
              <a:endParaRPr b="1" i="0" sz="2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486716" y="2406983"/>
              <a:ext cx="891406" cy="89140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rgbClr val="2CD7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523568" y="3565997"/>
              <a:ext cx="10198405" cy="713125"/>
            </a:xfrm>
            <a:prstGeom prst="rect">
              <a:avLst/>
            </a:prstGeom>
            <a:gradFill>
              <a:gsLst>
                <a:gs pos="0">
                  <a:srgbClr val="98B7FF"/>
                </a:gs>
                <a:gs pos="35000">
                  <a:srgbClr val="B9CBFF"/>
                </a:gs>
                <a:gs pos="100000">
                  <a:srgbClr val="E2E9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3"/>
            <p:cNvSpPr txBox="1"/>
            <p:nvPr/>
          </p:nvSpPr>
          <p:spPr>
            <a:xfrm>
              <a:off x="523568" y="3565997"/>
              <a:ext cx="10198405" cy="713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5875" lIns="566025" spcFirstLastPara="1" rIns="55875" wrap="square" tIns="55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zh-TW" sz="2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加退選申請單請務必填寫正確，</a:t>
              </a:r>
              <a:r>
                <a:rPr b="1" i="0" lang="zh-TW" sz="22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課程名稱有誤，方格未塗黑</a:t>
              </a:r>
              <a:r>
                <a:rPr b="1" i="0" lang="zh-TW" sz="2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教務處不予受理。</a:t>
              </a:r>
              <a:endParaRPr b="1" i="0" sz="2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77865" y="3476856"/>
              <a:ext cx="891406" cy="89140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rgbClr val="4371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0d2471c00_0_0"/>
          <p:cNvSpPr txBox="1"/>
          <p:nvPr>
            <p:ph type="ctrTitle"/>
          </p:nvPr>
        </p:nvSpPr>
        <p:spPr>
          <a:xfrm>
            <a:off x="1136752" y="1831362"/>
            <a:ext cx="99186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Microsoft JhengHei"/>
              <a:buNone/>
            </a:pPr>
            <a:r>
              <a:rPr lang="zh-TW"/>
              <a:t>多元選修暨彈性學習課程選課</a:t>
            </a:r>
            <a:endParaRPr/>
          </a:p>
        </p:txBody>
      </p:sp>
      <p:sp>
        <p:nvSpPr>
          <p:cNvPr id="313" name="Google Shape;313;g110d2471c00_0_0"/>
          <p:cNvSpPr txBox="1"/>
          <p:nvPr>
            <p:ph idx="1" type="subTitle"/>
          </p:nvPr>
        </p:nvSpPr>
        <p:spPr>
          <a:xfrm>
            <a:off x="1293900" y="3340275"/>
            <a:ext cx="101058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400"/>
              <a:buNone/>
            </a:pPr>
            <a:r>
              <a:rPr lang="zh-TW" sz="4400">
                <a:solidFill>
                  <a:srgbClr val="C55A11"/>
                </a:solidFill>
              </a:rPr>
              <a:t>準備好了嗎？</a:t>
            </a:r>
            <a:endParaRPr sz="4400">
              <a:solidFill>
                <a:srgbClr val="C55A1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400"/>
              <a:buNone/>
            </a:pPr>
            <a:r>
              <a:rPr lang="zh-TW" sz="4400">
                <a:solidFill>
                  <a:srgbClr val="C55A11"/>
                </a:solidFill>
              </a:rPr>
              <a:t>祝福各位順利選到自己心中理想課程！</a:t>
            </a:r>
            <a:endParaRPr sz="4400">
              <a:solidFill>
                <a:srgbClr val="C55A1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400"/>
              <a:buNone/>
            </a:pPr>
            <a:r>
              <a:t/>
            </a:r>
            <a:endParaRPr sz="4400">
              <a:solidFill>
                <a:srgbClr val="C55A1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400"/>
              <a:buNone/>
            </a:pPr>
            <a:r>
              <a:rPr lang="zh-TW" sz="4400">
                <a:solidFill>
                  <a:srgbClr val="C55A11"/>
                </a:solidFill>
              </a:rPr>
              <a:t>接下來請觀賞各課程介紹影片</a:t>
            </a:r>
            <a:endParaRPr sz="4400">
              <a:solidFill>
                <a:srgbClr val="548135"/>
              </a:solidFill>
            </a:endParaRPr>
          </a:p>
        </p:txBody>
      </p:sp>
      <p:sp>
        <p:nvSpPr>
          <p:cNvPr id="314" name="Google Shape;314;g110d2471c00_0_0"/>
          <p:cNvSpPr txBox="1"/>
          <p:nvPr>
            <p:ph idx="10" type="dt"/>
          </p:nvPr>
        </p:nvSpPr>
        <p:spPr>
          <a:xfrm>
            <a:off x="4572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" name="Google Shape;315;g110d2471c00_0_0"/>
          <p:cNvSpPr txBox="1"/>
          <p:nvPr>
            <p:ph idx="11" type="ftr"/>
          </p:nvPr>
        </p:nvSpPr>
        <p:spPr>
          <a:xfrm>
            <a:off x="4038600" y="3829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>
                <a:solidFill>
                  <a:srgbClr val="FFFFFF"/>
                </a:solidFill>
              </a:rPr>
              <a:t>114-1</a:t>
            </a: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多元選修暨彈性學習選課說明會</a:t>
            </a:r>
            <a:endParaRPr b="1" i="0" sz="14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" name="Google Shape;316;g110d2471c00_0_0"/>
          <p:cNvSpPr txBox="1"/>
          <p:nvPr>
            <p:ph idx="12" type="sldNum"/>
          </p:nvPr>
        </p:nvSpPr>
        <p:spPr>
          <a:xfrm>
            <a:off x="89916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fld id="{00000000-1234-1234-1234-123412341234}" type="slidenum">
              <a:rPr b="1" i="0" lang="zh-TW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" name="Google Shape;317;g110d2471c00_0_0"/>
          <p:cNvSpPr txBox="1"/>
          <p:nvPr/>
        </p:nvSpPr>
        <p:spPr>
          <a:xfrm>
            <a:off x="2284099" y="759376"/>
            <a:ext cx="7623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新竹市私立曙光女子高級中學11</a:t>
            </a:r>
            <a:r>
              <a:rPr b="1" lang="zh-TW" sz="40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b="1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學年度第1學期</a:t>
            </a:r>
            <a:endParaRPr b="1" i="0" sz="4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707b192f1c_0_0"/>
          <p:cNvSpPr txBox="1"/>
          <p:nvPr>
            <p:ph idx="10" type="dt"/>
          </p:nvPr>
        </p:nvSpPr>
        <p:spPr>
          <a:xfrm>
            <a:off x="4572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" name="Google Shape;323;g3707b192f1c_0_0"/>
          <p:cNvSpPr txBox="1"/>
          <p:nvPr>
            <p:ph idx="11" type="ftr"/>
          </p:nvPr>
        </p:nvSpPr>
        <p:spPr>
          <a:xfrm>
            <a:off x="4038600" y="3829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>
                <a:solidFill>
                  <a:srgbClr val="FFFFFF"/>
                </a:solidFill>
              </a:rPr>
              <a:t>114-1</a:t>
            </a: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多元選修暨彈性學習選課說明會</a:t>
            </a:r>
            <a:endParaRPr b="1" i="0" sz="14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" name="Google Shape;324;g3707b192f1c_0_0"/>
          <p:cNvSpPr txBox="1"/>
          <p:nvPr>
            <p:ph idx="12" type="sldNum"/>
          </p:nvPr>
        </p:nvSpPr>
        <p:spPr>
          <a:xfrm>
            <a:off x="89916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fld id="{00000000-1234-1234-1234-123412341234}" type="slidenum">
              <a:rPr b="1" i="0" lang="zh-TW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5" name="Google Shape;325;g3707b192f1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650" y="467127"/>
            <a:ext cx="8489075" cy="56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2"/>
          <p:cNvSpPr txBox="1"/>
          <p:nvPr>
            <p:ph type="title"/>
          </p:nvPr>
        </p:nvSpPr>
        <p:spPr>
          <a:xfrm>
            <a:off x="681134" y="343262"/>
            <a:ext cx="1078618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/>
              <a:t>各年段應選課程門數一覽</a:t>
            </a:r>
            <a:endParaRPr/>
          </a:p>
        </p:txBody>
      </p:sp>
      <p:sp>
        <p:nvSpPr>
          <p:cNvPr id="105" name="Google Shape;105;p32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32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114-1</a:t>
            </a:r>
            <a:r>
              <a:rPr lang="zh-TW"/>
              <a:t>多元選修暨彈性學習選課說明會</a:t>
            </a:r>
            <a:endParaRPr/>
          </a:p>
        </p:txBody>
      </p:sp>
      <p:sp>
        <p:nvSpPr>
          <p:cNvPr id="107" name="Google Shape;107;p32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08" name="Google Shape;108;p32"/>
          <p:cNvGraphicFramePr/>
          <p:nvPr/>
        </p:nvGraphicFramePr>
        <p:xfrm>
          <a:off x="681132" y="13412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{06E1AE58-310C-4C08-B06A-8AAB82F053AF}</a:tableStyleId>
              </a:tblPr>
              <a:tblGrid>
                <a:gridCol w="2110175"/>
                <a:gridCol w="2110175"/>
                <a:gridCol w="2110175"/>
                <a:gridCol w="2110175"/>
                <a:gridCol w="2110175"/>
              </a:tblGrid>
              <a:tr h="82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年段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普一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普二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職二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普三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</a:tr>
              <a:tr h="82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多元選修</a:t>
                      </a:r>
                      <a:endParaRPr b="1"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1門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1門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02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彈性學習</a:t>
                      </a:r>
                      <a:endParaRPr b="1"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(含自主學習)</a:t>
                      </a:r>
                      <a:endParaRPr b="1"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1門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(自主學習)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1門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1門(文組)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2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zh-TW" sz="2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第二外語</a:t>
                      </a:r>
                      <a:endParaRPr b="1"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1門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</a:t>
                      </a:r>
                      <a:endParaRPr b="1" i="0" sz="28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1門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82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zh-TW" sz="2400" u="none" cap="none" strike="noStrike"/>
                        <a:t>本土語言</a:t>
                      </a:r>
                      <a:endParaRPr b="1" sz="2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1門</a:t>
                      </a:r>
                      <a:endParaRPr b="1" sz="2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zh-TW" sz="2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sp>
        <p:nvSpPr>
          <p:cNvPr id="109" name="Google Shape;109;p32"/>
          <p:cNvSpPr/>
          <p:nvPr/>
        </p:nvSpPr>
        <p:spPr>
          <a:xfrm>
            <a:off x="683075" y="5812853"/>
            <a:ext cx="10782300" cy="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備註1：普一自主學習(圖書組)。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e45384479_0_0"/>
          <p:cNvSpPr txBox="1"/>
          <p:nvPr>
            <p:ph type="title"/>
          </p:nvPr>
        </p:nvSpPr>
        <p:spPr>
          <a:xfrm>
            <a:off x="681134" y="343262"/>
            <a:ext cx="10786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/>
              <a:t>普一多元選修課程一覽(應選一門)</a:t>
            </a:r>
            <a:endParaRPr/>
          </a:p>
        </p:txBody>
      </p:sp>
      <p:sp>
        <p:nvSpPr>
          <p:cNvPr id="115" name="Google Shape;115;g1ce45384479_0_0"/>
          <p:cNvSpPr txBox="1"/>
          <p:nvPr>
            <p:ph idx="10" type="dt"/>
          </p:nvPr>
        </p:nvSpPr>
        <p:spPr>
          <a:xfrm>
            <a:off x="4572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ce45384479_0_0"/>
          <p:cNvSpPr txBox="1"/>
          <p:nvPr>
            <p:ph idx="11" type="ftr"/>
          </p:nvPr>
        </p:nvSpPr>
        <p:spPr>
          <a:xfrm>
            <a:off x="4038600" y="3829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114-1</a:t>
            </a:r>
            <a:r>
              <a:rPr lang="zh-TW"/>
              <a:t>多元選修暨彈性學習選課說明會</a:t>
            </a:r>
            <a:endParaRPr/>
          </a:p>
        </p:txBody>
      </p:sp>
      <p:sp>
        <p:nvSpPr>
          <p:cNvPr id="117" name="Google Shape;117;g1ce45384479_0_0"/>
          <p:cNvSpPr txBox="1"/>
          <p:nvPr>
            <p:ph idx="12" type="sldNum"/>
          </p:nvPr>
        </p:nvSpPr>
        <p:spPr>
          <a:xfrm>
            <a:off x="89916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18" name="Google Shape;118;g1ce45384479_0_0"/>
          <p:cNvGraphicFramePr/>
          <p:nvPr/>
        </p:nvGraphicFramePr>
        <p:xfrm>
          <a:off x="981075" y="166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{BA7AA77F-B77F-4D23-A3DE-33E8492A2FCC}</a:tableStyleId>
              </a:tblPr>
              <a:tblGrid>
                <a:gridCol w="2876550"/>
                <a:gridCol w="3714750"/>
                <a:gridCol w="3638550"/>
              </a:tblGrid>
              <a:tr h="46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開課名稱</a:t>
                      </a:r>
                      <a:endParaRPr b="1" sz="2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開課科別</a:t>
                      </a:r>
                      <a:endParaRPr b="1" sz="2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選課班級</a:t>
                      </a:r>
                      <a:endParaRPr b="1" sz="2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心理學之無所不在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輔導科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現代影音與文學剖析   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國文科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文創設計家  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家政科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思考與辯論  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生命教育科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物聯網程式設計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資訊科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金融投資</a:t>
                      </a:r>
                      <a:endParaRPr b="1"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商經科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681134" y="343262"/>
            <a:ext cx="10786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/>
              <a:t>普二多元選修課程一覽(應選一門)</a:t>
            </a:r>
            <a:endParaRPr/>
          </a:p>
        </p:txBody>
      </p:sp>
      <p:sp>
        <p:nvSpPr>
          <p:cNvPr id="124" name="Google Shape;124;p7"/>
          <p:cNvSpPr txBox="1"/>
          <p:nvPr>
            <p:ph idx="10" type="dt"/>
          </p:nvPr>
        </p:nvSpPr>
        <p:spPr>
          <a:xfrm>
            <a:off x="4572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7"/>
          <p:cNvSpPr txBox="1"/>
          <p:nvPr>
            <p:ph idx="11" type="ftr"/>
          </p:nvPr>
        </p:nvSpPr>
        <p:spPr>
          <a:xfrm>
            <a:off x="4038600" y="3829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114-1</a:t>
            </a:r>
            <a:r>
              <a:rPr lang="zh-TW"/>
              <a:t>多元選修暨彈性學習選課說明會</a:t>
            </a:r>
            <a:endParaRPr/>
          </a:p>
        </p:txBody>
      </p:sp>
      <p:sp>
        <p:nvSpPr>
          <p:cNvPr id="126" name="Google Shape;126;p7"/>
          <p:cNvSpPr txBox="1"/>
          <p:nvPr>
            <p:ph idx="12" type="sldNum"/>
          </p:nvPr>
        </p:nvSpPr>
        <p:spPr>
          <a:xfrm>
            <a:off x="89916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27" name="Google Shape;127;p7"/>
          <p:cNvGraphicFramePr/>
          <p:nvPr/>
        </p:nvGraphicFramePr>
        <p:xfrm>
          <a:off x="981075" y="166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{BA7AA77F-B77F-4D23-A3DE-33E8492A2FCC}</a:tableStyleId>
              </a:tblPr>
              <a:tblGrid>
                <a:gridCol w="2876550"/>
                <a:gridCol w="3714750"/>
                <a:gridCol w="3638550"/>
              </a:tblGrid>
              <a:tr h="46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開課名稱</a:t>
                      </a:r>
                      <a:endParaRPr b="1" sz="2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開課科別</a:t>
                      </a:r>
                      <a:endParaRPr b="1" sz="2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選課班級</a:t>
                      </a:r>
                      <a:endParaRPr b="1" sz="25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zh-TW" sz="18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關係心理學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輔導科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zh-TW" sz="18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思考與辯論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生命教育科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zh-TW" sz="18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英文簡報表達力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英文科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zh-TW" sz="18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微光攝語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i="0" lang="zh-TW" sz="19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美術科</a:t>
                      </a:r>
                      <a:endParaRPr b="1" i="0" sz="19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zh-TW" sz="18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錄音工程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音樂科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zh-TW" sz="18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 APCS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7625" marB="47625" marR="95250" marL="952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資訊科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忠孝和平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ce45384479_0_42"/>
          <p:cNvSpPr txBox="1"/>
          <p:nvPr>
            <p:ph type="title"/>
          </p:nvPr>
        </p:nvSpPr>
        <p:spPr>
          <a:xfrm>
            <a:off x="681134" y="343262"/>
            <a:ext cx="10786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/>
              <a:t>普二彈性課程一覽(應選一門)</a:t>
            </a:r>
            <a:endParaRPr/>
          </a:p>
        </p:txBody>
      </p:sp>
      <p:sp>
        <p:nvSpPr>
          <p:cNvPr id="133" name="Google Shape;133;g1ce45384479_0_42"/>
          <p:cNvSpPr txBox="1"/>
          <p:nvPr>
            <p:ph idx="10" type="dt"/>
          </p:nvPr>
        </p:nvSpPr>
        <p:spPr>
          <a:xfrm>
            <a:off x="4572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1ce45384479_0_42"/>
          <p:cNvSpPr txBox="1"/>
          <p:nvPr>
            <p:ph idx="11" type="ftr"/>
          </p:nvPr>
        </p:nvSpPr>
        <p:spPr>
          <a:xfrm>
            <a:off x="4038600" y="3829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114-1</a:t>
            </a:r>
            <a:r>
              <a:rPr lang="zh-TW"/>
              <a:t>多元選修暨彈性學習選課說明會</a:t>
            </a:r>
            <a:endParaRPr/>
          </a:p>
        </p:txBody>
      </p:sp>
      <p:sp>
        <p:nvSpPr>
          <p:cNvPr id="135" name="Google Shape;135;g1ce45384479_0_42"/>
          <p:cNvSpPr txBox="1"/>
          <p:nvPr>
            <p:ph idx="12" type="sldNum"/>
          </p:nvPr>
        </p:nvSpPr>
        <p:spPr>
          <a:xfrm>
            <a:off x="89916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36" name="Google Shape;136;g1ce45384479_0_42"/>
          <p:cNvGraphicFramePr/>
          <p:nvPr/>
        </p:nvGraphicFramePr>
        <p:xfrm>
          <a:off x="570425" y="14997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{9D4DE4E8-A5A5-4A9B-82AD-16B0AE08E691}</a:tableStyleId>
              </a:tblPr>
              <a:tblGrid>
                <a:gridCol w="3150875"/>
                <a:gridCol w="5063250"/>
                <a:gridCol w="2682750"/>
              </a:tblGrid>
              <a:tr h="93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開課名稱</a:t>
                      </a:r>
                      <a:endParaRPr b="1" sz="20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開課科別</a:t>
                      </a:r>
                      <a:endParaRPr b="1" sz="20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選課班級/組別</a:t>
                      </a:r>
                      <a:endParaRPr b="1" sz="20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（請勾選）</a:t>
                      </a:r>
                      <a:endParaRPr b="1" sz="20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1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國文</a:t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國文科</a:t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■理組  ■文組</a:t>
                      </a:r>
                      <a:endParaRPr b="1" sz="20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英文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英文科</a:t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■理組  ■文組</a:t>
                      </a:r>
                      <a:endParaRPr b="1" sz="20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數學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數學科(上限35人)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■理組  ■文組</a:t>
                      </a:r>
                      <a:endParaRPr b="1" sz="20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化學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自然科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■理組</a:t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1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歷史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9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社會科</a:t>
                      </a:r>
                      <a:endParaRPr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■</a:t>
                      </a:r>
                      <a:r>
                        <a:rPr b="1" lang="zh-TW" sz="20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文</a:t>
                      </a:r>
                      <a:r>
                        <a:rPr b="1" lang="zh-TW" sz="20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組</a:t>
                      </a:r>
                      <a:endParaRPr sz="1400" u="none" cap="none" strike="noStrike"/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自主學習</a:t>
                      </a:r>
                      <a:endParaRPr b="1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-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■理組  ■文組</a:t>
                      </a:r>
                      <a:endParaRPr b="1" sz="20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ce45384479_0_57"/>
          <p:cNvSpPr txBox="1"/>
          <p:nvPr>
            <p:ph type="title"/>
          </p:nvPr>
        </p:nvSpPr>
        <p:spPr>
          <a:xfrm>
            <a:off x="681134" y="343262"/>
            <a:ext cx="10786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 sz="4100"/>
              <a:t>普三彈性課程一覽(文組應選一門)</a:t>
            </a:r>
            <a:endParaRPr sz="4100"/>
          </a:p>
        </p:txBody>
      </p:sp>
      <p:sp>
        <p:nvSpPr>
          <p:cNvPr id="142" name="Google Shape;142;g1ce45384479_0_57"/>
          <p:cNvSpPr txBox="1"/>
          <p:nvPr>
            <p:ph idx="10" type="dt"/>
          </p:nvPr>
        </p:nvSpPr>
        <p:spPr>
          <a:xfrm>
            <a:off x="4572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ce45384479_0_57"/>
          <p:cNvSpPr txBox="1"/>
          <p:nvPr>
            <p:ph idx="11" type="ftr"/>
          </p:nvPr>
        </p:nvSpPr>
        <p:spPr>
          <a:xfrm>
            <a:off x="4038600" y="3829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/>
              <a:t>114-1多元選修暨彈性學習選課說明會</a:t>
            </a:r>
            <a:endParaRPr/>
          </a:p>
        </p:txBody>
      </p:sp>
      <p:sp>
        <p:nvSpPr>
          <p:cNvPr id="144" name="Google Shape;144;g1ce45384479_0_57"/>
          <p:cNvSpPr txBox="1"/>
          <p:nvPr>
            <p:ph idx="12" type="sldNum"/>
          </p:nvPr>
        </p:nvSpPr>
        <p:spPr>
          <a:xfrm>
            <a:off x="8991600" y="645990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45" name="Google Shape;145;g1ce45384479_0_57"/>
          <p:cNvGraphicFramePr/>
          <p:nvPr/>
        </p:nvGraphicFramePr>
        <p:xfrm>
          <a:off x="818525" y="14846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{9D4DE4E8-A5A5-4A9B-82AD-16B0AE08E691}</a:tableStyleId>
              </a:tblPr>
              <a:tblGrid>
                <a:gridCol w="3079150"/>
                <a:gridCol w="4387825"/>
                <a:gridCol w="3181850"/>
              </a:tblGrid>
              <a:tr h="112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開課名稱</a:t>
                      </a:r>
                      <a:endParaRPr b="1" sz="2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開課科別</a:t>
                      </a:r>
                      <a:endParaRPr b="1" sz="2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選課班級/組別（請勾選）</a:t>
                      </a:r>
                      <a:endParaRPr b="1" sz="2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0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歷史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社會科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■</a:t>
                      </a:r>
                      <a:r>
                        <a:rPr b="1" lang="zh-TW" sz="20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文組</a:t>
                      </a:r>
                      <a:endParaRPr b="1" sz="2000" u="none" cap="none" strike="noStrike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地理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7625" marB="47625" marR="47625" marL="4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社會科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7625" marB="47625" marR="47625" marL="4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■</a:t>
                      </a: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文組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7625" marB="47625" marR="47625" marL="47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自主學習</a:t>
                      </a:r>
                      <a:endParaRPr b="1" sz="19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zh-TW" sz="19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-</a:t>
                      </a:r>
                      <a:endParaRPr b="1" sz="19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■</a:t>
                      </a:r>
                      <a:r>
                        <a:rPr b="1" lang="zh-TW" sz="2000" u="none" cap="none" strike="noStrike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文組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T="50800" marB="50800" marR="50800" marL="508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702910" y="613912"/>
            <a:ext cx="10786200" cy="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/>
              <a:t>開課行事曆</a:t>
            </a:r>
            <a:endParaRPr/>
          </a:p>
        </p:txBody>
      </p:sp>
      <p:sp>
        <p:nvSpPr>
          <p:cNvPr id="151" name="Google Shape;151;p2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2" name="Google Shape;152;p2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>
                <a:solidFill>
                  <a:srgbClr val="FFFFFF"/>
                </a:solidFill>
              </a:rPr>
              <a:t>114-1</a:t>
            </a: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多元選修暨彈性學習選課說明會</a:t>
            </a:r>
            <a:endParaRPr b="1" i="0" sz="14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3" name="Google Shape;153;p2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fld id="{00000000-1234-1234-1234-123412341234}" type="slidenum">
              <a:rPr b="1" i="0" lang="zh-TW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6845300" y="1913300"/>
            <a:ext cx="46434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zh-TW" sz="4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各項選課表單、課程介紹影片等資料7/2</a:t>
            </a:r>
            <a:r>
              <a:rPr b="1" lang="zh-TW" sz="4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b="1" i="0" lang="zh-TW" sz="4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起公告學校首頁，請自行參閱</a:t>
            </a:r>
            <a:endParaRPr b="1" i="0" sz="4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55" name="Google Shape;155;p2"/>
          <p:cNvGrpSpPr/>
          <p:nvPr/>
        </p:nvGrpSpPr>
        <p:grpSpPr>
          <a:xfrm>
            <a:off x="702900" y="1694250"/>
            <a:ext cx="5242284" cy="3826133"/>
            <a:chOff x="-36300" y="822627"/>
            <a:chExt cx="5242284" cy="3826133"/>
          </a:xfrm>
        </p:grpSpPr>
        <p:sp>
          <p:nvSpPr>
            <p:cNvPr id="156" name="Google Shape;156;p2"/>
            <p:cNvSpPr/>
            <p:nvPr/>
          </p:nvSpPr>
          <p:spPr>
            <a:xfrm rot="5400000">
              <a:off x="3242634" y="-434240"/>
              <a:ext cx="594900" cy="3331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7D5CB">
                <a:alpha val="86666"/>
              </a:srgbClr>
            </a:solidFill>
            <a:ln cap="flat" cmpd="sng" w="12700">
              <a:solidFill>
                <a:srgbClr val="F7D5CB">
                  <a:alpha val="86666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 txBox="1"/>
            <p:nvPr/>
          </p:nvSpPr>
          <p:spPr>
            <a:xfrm>
              <a:off x="1888730" y="914599"/>
              <a:ext cx="3302700" cy="5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開課說明會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36300" y="822627"/>
              <a:ext cx="1874100" cy="7437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-2" y="891700"/>
              <a:ext cx="1801500" cy="6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7/2</a:t>
              </a:r>
              <a:r>
                <a:rPr b="1"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</a:t>
              </a:r>
              <a:r>
                <a:rPr b="1" i="0" lang="zh-TW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起</a:t>
              </a:r>
              <a:endParaRPr b="1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 rot="5400000">
              <a:off x="3242634" y="268697"/>
              <a:ext cx="594900" cy="3331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FE8CA">
                <a:alpha val="86666"/>
              </a:srgbClr>
            </a:solidFill>
            <a:ln cap="flat" cmpd="sng" w="12700">
              <a:solidFill>
                <a:srgbClr val="FFE8CA">
                  <a:alpha val="86666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0" y="1562790"/>
              <a:ext cx="1874100" cy="7437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 rot="5400000">
              <a:off x="3242634" y="1049454"/>
              <a:ext cx="594900" cy="3331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CCD3EA">
                <a:alpha val="86666"/>
              </a:srgbClr>
            </a:solidFill>
            <a:ln cap="flat" cmpd="sng" w="12700">
              <a:solidFill>
                <a:srgbClr val="CCD3EA">
                  <a:alpha val="86666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0" y="2343546"/>
              <a:ext cx="1874100" cy="743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5400000">
              <a:off x="3242634" y="1830210"/>
              <a:ext cx="594900" cy="3331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D4E2CE">
                <a:alpha val="86666"/>
              </a:srgbClr>
            </a:solidFill>
            <a:ln cap="flat" cmpd="sng" w="12700">
              <a:solidFill>
                <a:srgbClr val="D4E2CE">
                  <a:alpha val="86666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0" y="3124303"/>
              <a:ext cx="1874100" cy="7437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 rot="5400000">
              <a:off x="3242634" y="2610968"/>
              <a:ext cx="594900" cy="33318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7D5CB">
                <a:alpha val="86666"/>
              </a:srgbClr>
            </a:solidFill>
            <a:ln cap="flat" cmpd="sng" w="12700">
              <a:solidFill>
                <a:srgbClr val="F7D5CB">
                  <a:alpha val="86666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0" y="3905060"/>
              <a:ext cx="1874100" cy="7437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02898" y="2418725"/>
            <a:ext cx="5952652" cy="3013381"/>
            <a:chOff x="36298" y="1599077"/>
            <a:chExt cx="5952652" cy="3013381"/>
          </a:xfrm>
        </p:grpSpPr>
        <p:sp>
          <p:nvSpPr>
            <p:cNvPr id="169" name="Google Shape;169;p2"/>
            <p:cNvSpPr txBox="1"/>
            <p:nvPr/>
          </p:nvSpPr>
          <p:spPr>
            <a:xfrm>
              <a:off x="1874150" y="1666177"/>
              <a:ext cx="4114800" cy="5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線上觀看開課說明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0" name="Google Shape;170;p2"/>
            <p:cNvSpPr txBox="1"/>
            <p:nvPr/>
          </p:nvSpPr>
          <p:spPr>
            <a:xfrm>
              <a:off x="36300" y="1599077"/>
              <a:ext cx="1960200" cy="6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7/2</a:t>
              </a:r>
              <a:r>
                <a:rPr b="1" lang="zh-TW" sz="2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</a:t>
              </a:r>
              <a:r>
                <a:rPr b="1" i="0" lang="zh-TW" sz="28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-8/</a:t>
              </a:r>
              <a:r>
                <a:rPr b="1" lang="zh-TW" sz="2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8</a:t>
              </a:r>
              <a:endParaRPr b="1" i="0" sz="2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1" name="Google Shape;171;p2"/>
            <p:cNvSpPr txBox="1"/>
            <p:nvPr/>
          </p:nvSpPr>
          <p:spPr>
            <a:xfrm>
              <a:off x="1874155" y="2446943"/>
              <a:ext cx="3302700" cy="5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正式選課(線上選投)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2" name="Google Shape;172;p2"/>
            <p:cNvSpPr txBox="1"/>
            <p:nvPr/>
          </p:nvSpPr>
          <p:spPr>
            <a:xfrm>
              <a:off x="36300" y="2379852"/>
              <a:ext cx="2004000" cy="6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7/2</a:t>
              </a:r>
              <a:r>
                <a:rPr b="1" lang="zh-TW" sz="2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</a:t>
              </a:r>
              <a:r>
                <a:rPr b="1" i="0" lang="zh-TW" sz="28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-8/</a:t>
              </a:r>
              <a:r>
                <a:rPr b="1" lang="zh-TW" sz="2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8</a:t>
              </a:r>
              <a:endParaRPr b="1" i="0" sz="2400" u="none" cap="none" strike="noStrike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3" name="Google Shape;173;p2"/>
            <p:cNvSpPr txBox="1"/>
            <p:nvPr/>
          </p:nvSpPr>
          <p:spPr>
            <a:xfrm>
              <a:off x="1874155" y="3227700"/>
              <a:ext cx="3302700" cy="5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公告選課名單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4" name="Google Shape;174;p2"/>
            <p:cNvSpPr txBox="1"/>
            <p:nvPr/>
          </p:nvSpPr>
          <p:spPr>
            <a:xfrm>
              <a:off x="36298" y="3160601"/>
              <a:ext cx="1801500" cy="6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9/</a:t>
              </a:r>
              <a:r>
                <a:rPr b="1" lang="zh-TW" sz="2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</a:t>
              </a:r>
              <a:endParaRPr b="1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1874155" y="4008457"/>
              <a:ext cx="3302700" cy="5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加退選週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36298" y="3941358"/>
              <a:ext cx="1801500" cy="67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TW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9/</a:t>
              </a:r>
              <a:r>
                <a:rPr b="1"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</a:t>
              </a:r>
              <a:r>
                <a:rPr b="1" i="0" lang="zh-TW" sz="2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-9/1</a:t>
              </a:r>
              <a:r>
                <a:rPr b="1" lang="zh-TW" sz="24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</a:t>
              </a:r>
              <a:endParaRPr b="1" i="0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>
            <p:ph type="title"/>
          </p:nvPr>
        </p:nvSpPr>
        <p:spPr>
          <a:xfrm>
            <a:off x="681135" y="547687"/>
            <a:ext cx="10786187" cy="1079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/>
              <a:t>多元選修選課注意事項</a:t>
            </a: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-5086297" y="471701"/>
            <a:ext cx="16655165" cy="6714572"/>
            <a:chOff x="-5639648" y="-863323"/>
            <a:chExt cx="16655165" cy="6714572"/>
          </a:xfrm>
        </p:grpSpPr>
        <p:sp>
          <p:nvSpPr>
            <p:cNvPr id="183" name="Google Shape;183;p3"/>
            <p:cNvSpPr/>
            <p:nvPr/>
          </p:nvSpPr>
          <p:spPr>
            <a:xfrm>
              <a:off x="-5639648" y="-863323"/>
              <a:ext cx="6714572" cy="6714572"/>
            </a:xfrm>
            <a:prstGeom prst="blockArc">
              <a:avLst>
                <a:gd fmla="val 18900000" name="adj1"/>
                <a:gd fmla="val 2700000" name="adj2"/>
                <a:gd fmla="val 322" name="adj3"/>
              </a:avLst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00582" y="262664"/>
              <a:ext cx="10614935" cy="525128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400582" y="262664"/>
              <a:ext cx="10614935" cy="525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1680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課程選課人數未達12人將不開課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72376" y="197023"/>
              <a:ext cx="656411" cy="656411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32536" y="1050257"/>
              <a:ext cx="10182981" cy="525128"/>
            </a:xfrm>
            <a:prstGeom prst="rect">
              <a:avLst/>
            </a:prstGeom>
            <a:gradFill>
              <a:gsLst>
                <a:gs pos="0">
                  <a:srgbClr val="CEFB9B"/>
                </a:gs>
                <a:gs pos="50000">
                  <a:srgbClr val="C5F88D"/>
                </a:gs>
                <a:gs pos="100000">
                  <a:srgbClr val="BFFD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 txBox="1"/>
            <p:nvPr/>
          </p:nvSpPr>
          <p:spPr>
            <a:xfrm>
              <a:off x="832536" y="1050257"/>
              <a:ext cx="10182981" cy="525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1680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每人請選投三個不同的志願序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04331" y="984616"/>
              <a:ext cx="656411" cy="656411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A5F2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030058" y="1837851"/>
              <a:ext cx="9985459" cy="525128"/>
            </a:xfrm>
            <a:prstGeom prst="rect">
              <a:avLst/>
            </a:prstGeom>
            <a:gradFill>
              <a:gsLst>
                <a:gs pos="0">
                  <a:srgbClr val="A0F39D"/>
                </a:gs>
                <a:gs pos="50000">
                  <a:srgbClr val="92F08F"/>
                </a:gs>
                <a:gs pos="100000">
                  <a:srgbClr val="7DF37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1030058" y="1837851"/>
              <a:ext cx="9985459" cy="525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1680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三個志願序選同一個若未選上，</a:t>
              </a:r>
              <a:r>
                <a:rPr b="1" i="0" lang="zh-TW" sz="2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由教務處統一分發不得異議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01853" y="1772210"/>
              <a:ext cx="656411" cy="656411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2DE71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30058" y="2624945"/>
              <a:ext cx="9985459" cy="525128"/>
            </a:xfrm>
            <a:prstGeom prst="rect">
              <a:avLst/>
            </a:prstGeom>
            <a:gradFill>
              <a:gsLst>
                <a:gs pos="0">
                  <a:srgbClr val="9FECBB"/>
                </a:gs>
                <a:gs pos="50000">
                  <a:srgbClr val="91E7AF"/>
                </a:gs>
                <a:gs pos="100000">
                  <a:srgbClr val="7CE9A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 txBox="1"/>
            <p:nvPr/>
          </p:nvSpPr>
          <p:spPr>
            <a:xfrm>
              <a:off x="1030058" y="2624945"/>
              <a:ext cx="9985459" cy="525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1680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如各課程選投超過預定人數將由教務處統一抽籤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701853" y="2559304"/>
              <a:ext cx="656411" cy="656411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27DB7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832536" y="3412539"/>
              <a:ext cx="10182981" cy="525128"/>
            </a:xfrm>
            <a:prstGeom prst="rect">
              <a:avLst/>
            </a:prstGeom>
            <a:gradFill>
              <a:gsLst>
                <a:gs pos="0">
                  <a:srgbClr val="A2E0E5"/>
                </a:gs>
                <a:gs pos="50000">
                  <a:srgbClr val="94D9E0"/>
                </a:gs>
                <a:gs pos="100000">
                  <a:srgbClr val="80D8D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 txBox="1"/>
            <p:nvPr/>
          </p:nvSpPr>
          <p:spPr>
            <a:xfrm>
              <a:off x="832536" y="3412539"/>
              <a:ext cx="10182981" cy="525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1680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逾時未投將由教務處統一分發不得異議</a:t>
              </a: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，請注意自己的權益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504331" y="3346898"/>
              <a:ext cx="656411" cy="656411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35C5C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400582" y="4200132"/>
              <a:ext cx="10614935" cy="525128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 txBox="1"/>
            <p:nvPr/>
          </p:nvSpPr>
          <p:spPr>
            <a:xfrm>
              <a:off x="400582" y="4200132"/>
              <a:ext cx="10614935" cy="525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1680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選投後欲修改可於時間內用學校帳號登入選課表單修改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72376" y="4134491"/>
              <a:ext cx="656411" cy="656411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4371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3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3" name="Google Shape;203;p3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>
                <a:solidFill>
                  <a:srgbClr val="FFFFFF"/>
                </a:solidFill>
              </a:rPr>
              <a:t>114-1</a:t>
            </a: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多元選修暨彈性學習選課說明會</a:t>
            </a:r>
            <a:endParaRPr b="1" i="0" sz="14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" name="Google Shape;204;p3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fld id="{00000000-1234-1234-1234-123412341234}" type="slidenum">
              <a:rPr b="1" i="0" lang="zh-TW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/>
          <p:nvPr>
            <p:ph type="title"/>
          </p:nvPr>
        </p:nvSpPr>
        <p:spPr>
          <a:xfrm>
            <a:off x="681135" y="547687"/>
            <a:ext cx="107862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lang="zh-TW"/>
              <a:t>彈性學習選課注意事項</a:t>
            </a:r>
            <a:endParaRPr/>
          </a:p>
        </p:txBody>
      </p:sp>
      <p:grpSp>
        <p:nvGrpSpPr>
          <p:cNvPr id="210" name="Google Shape;210;p4"/>
          <p:cNvGrpSpPr/>
          <p:nvPr/>
        </p:nvGrpSpPr>
        <p:grpSpPr>
          <a:xfrm>
            <a:off x="-5070481" y="471701"/>
            <a:ext cx="16579990" cy="6714572"/>
            <a:chOff x="-5639648" y="-863323"/>
            <a:chExt cx="16579990" cy="6714572"/>
          </a:xfrm>
        </p:grpSpPr>
        <p:sp>
          <p:nvSpPr>
            <p:cNvPr id="211" name="Google Shape;211;p4"/>
            <p:cNvSpPr/>
            <p:nvPr/>
          </p:nvSpPr>
          <p:spPr>
            <a:xfrm>
              <a:off x="-5639648" y="-863323"/>
              <a:ext cx="6714572" cy="6714572"/>
            </a:xfrm>
            <a:prstGeom prst="blockArc">
              <a:avLst>
                <a:gd fmla="val 18900000" name="adj1"/>
                <a:gd fmla="val 2700000" name="adj2"/>
                <a:gd fmla="val 322" name="adj3"/>
              </a:avLst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469914" y="311645"/>
              <a:ext cx="10470428" cy="62369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469914" y="311645"/>
              <a:ext cx="10470428" cy="623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950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課程選課人數未達12人將不開課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80108" y="233684"/>
              <a:ext cx="779612" cy="77961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916832" y="1246881"/>
              <a:ext cx="10023510" cy="623690"/>
            </a:xfrm>
            <a:prstGeom prst="rect">
              <a:avLst/>
            </a:prstGeom>
            <a:gradFill>
              <a:gsLst>
                <a:gs pos="0">
                  <a:srgbClr val="BEF99C"/>
                </a:gs>
                <a:gs pos="50000">
                  <a:srgbClr val="B4F68E"/>
                </a:gs>
                <a:gs pos="100000">
                  <a:srgbClr val="A9FA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916832" y="1246881"/>
              <a:ext cx="10023510" cy="623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950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各課程選投請注意授課老師是否有設定</a:t>
              </a:r>
              <a:r>
                <a:rPr b="1" i="0" lang="zh-TW" sz="2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選課門檻</a:t>
              </a:r>
              <a:endParaRPr b="1" i="0" sz="2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27026" y="1168920"/>
              <a:ext cx="779612" cy="77961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85F0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1054000" y="2182117"/>
              <a:ext cx="9886342" cy="623690"/>
            </a:xfrm>
            <a:prstGeom prst="rect">
              <a:avLst/>
            </a:prstGeom>
            <a:gradFill>
              <a:gsLst>
                <a:gs pos="0">
                  <a:srgbClr val="9EF0A6"/>
                </a:gs>
                <a:gs pos="50000">
                  <a:srgbClr val="90EC98"/>
                </a:gs>
                <a:gs pos="100000">
                  <a:srgbClr val="7BEE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1054000" y="2182117"/>
              <a:ext cx="9886200" cy="6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950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如不選課可於8/</a:t>
              </a:r>
              <a:r>
                <a:rPr b="1" lang="zh-TW" sz="28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8</a:t>
              </a: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前至教務處</a:t>
              </a:r>
              <a:r>
                <a:rPr b="1" i="0" lang="zh-TW" sz="2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完成</a:t>
              </a: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「線上自學」申請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664194" y="2104156"/>
              <a:ext cx="779612" cy="77961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21E1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916832" y="3117353"/>
              <a:ext cx="10023510" cy="623690"/>
            </a:xfrm>
            <a:prstGeom prst="rect">
              <a:avLst/>
            </a:prstGeom>
            <a:gradFill>
              <a:gsLst>
                <a:gs pos="0">
                  <a:srgbClr val="A1E6DF"/>
                </a:gs>
                <a:gs pos="50000">
                  <a:srgbClr val="93E2D9"/>
                </a:gs>
                <a:gs pos="100000">
                  <a:srgbClr val="7FE2D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 txBox="1"/>
            <p:nvPr/>
          </p:nvSpPr>
          <p:spPr>
            <a:xfrm>
              <a:off x="916832" y="3117353"/>
              <a:ext cx="10023510" cy="623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950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逾時未投將由教務處統一分發不得異議</a:t>
              </a: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，請注意自己的權益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527026" y="3039392"/>
              <a:ext cx="779612" cy="77961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31D2C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469914" y="4052590"/>
              <a:ext cx="10470428" cy="623690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"/>
            <p:cNvSpPr txBox="1"/>
            <p:nvPr/>
          </p:nvSpPr>
          <p:spPr>
            <a:xfrm>
              <a:off x="469914" y="4052590"/>
              <a:ext cx="10470428" cy="623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495050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選投後欲修改可於時間內用學校帳號登入選課表單修改</a:t>
              </a:r>
              <a:endParaRPr b="1" i="0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80108" y="3974628"/>
              <a:ext cx="779612" cy="779612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4371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4"/>
          <p:cNvSpPr txBox="1"/>
          <p:nvPr>
            <p:ph idx="10" type="dt"/>
          </p:nvPr>
        </p:nvSpPr>
        <p:spPr>
          <a:xfrm>
            <a:off x="4572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8" name="Google Shape;228;p4"/>
          <p:cNvSpPr txBox="1"/>
          <p:nvPr>
            <p:ph idx="11" type="ftr"/>
          </p:nvPr>
        </p:nvSpPr>
        <p:spPr>
          <a:xfrm>
            <a:off x="4038600" y="3829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icrosoft JhengHei"/>
              <a:buNone/>
            </a:pPr>
            <a:r>
              <a:rPr lang="zh-TW">
                <a:solidFill>
                  <a:srgbClr val="FFFFFF"/>
                </a:solidFill>
              </a:rPr>
              <a:t>114-1</a:t>
            </a:r>
            <a:r>
              <a:rPr b="1" i="0" lang="zh-TW" sz="14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多元選修暨彈性學習選課說明會</a:t>
            </a:r>
            <a:endParaRPr b="1" i="0" sz="14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9" name="Google Shape;229;p4"/>
          <p:cNvSpPr txBox="1"/>
          <p:nvPr>
            <p:ph idx="12" type="sldNum"/>
          </p:nvPr>
        </p:nvSpPr>
        <p:spPr>
          <a:xfrm>
            <a:off x="8991600" y="64599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icrosoft JhengHei"/>
              <a:buNone/>
            </a:pPr>
            <a:fld id="{00000000-1234-1234-1234-123412341234}" type="slidenum">
              <a:rPr b="1" i="0" lang="zh-TW" sz="16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b="1" i="0" sz="16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2021-08-02T00:08:33Z</dcterms:created>
  <dc:creator>user</dc:creator>
</cp:coreProperties>
</file>