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797675" cy="99282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h5U45I538acMdHf+losOo3AvWG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3F11F86-5D6A-40CE-A42C-677817758F6B}">
  <a:tblStyle styleId="{A3F11F86-5D6A-40CE-A42C-677817758F6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BF1E8"/>
          </a:solidFill>
        </a:fill>
      </a:tcStyle>
    </a:wholeTbl>
    <a:band1H>
      <a:tcTxStyle b="off" i="off"/>
      <a:tcStyle>
        <a:fill>
          <a:solidFill>
            <a:srgbClr val="D4E2CE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4E2CE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6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6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6"/>
          </a:solidFill>
        </a:fill>
      </a:tcStyle>
    </a:firstRow>
    <a:neCell>
      <a:tcTxStyle b="off" i="off"/>
    </a:neCell>
    <a:nwCell>
      <a:tcTxStyle b="off" i="off"/>
    </a:nwCell>
  </a:tblStyle>
  <a:tblStyle styleId="{38B800F0-EBD3-4DC3-B08A-B6E9A204857C}" styleName="Table_1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052C18D7-A0B7-4D8C-B827-BC1E1E21FE14}" styleName="Table_2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3" y="0"/>
            <a:ext cx="2945659" cy="498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zh-TW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5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2" name="Google Shape;232;p5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6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1" name="Google Shape;241;p6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8" name="Google Shape;288;p3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10d2471c00_0_0:notes"/>
          <p:cNvSpPr txBox="1"/>
          <p:nvPr>
            <p:ph idx="1" type="body"/>
          </p:nvPr>
        </p:nvSpPr>
        <p:spPr>
          <a:xfrm>
            <a:off x="679768" y="4777958"/>
            <a:ext cx="5438100" cy="3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g110d2471c00_0_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2" name="Google Shape;102;p3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ce45384479_0_0:notes"/>
          <p:cNvSpPr txBox="1"/>
          <p:nvPr>
            <p:ph idx="1" type="body"/>
          </p:nvPr>
        </p:nvSpPr>
        <p:spPr>
          <a:xfrm>
            <a:off x="679768" y="4777958"/>
            <a:ext cx="5438100" cy="3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1ce45384479_0_0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79768" y="4777958"/>
            <a:ext cx="5438100" cy="3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ce45384479_0_42:notes"/>
          <p:cNvSpPr txBox="1"/>
          <p:nvPr>
            <p:ph idx="1" type="body"/>
          </p:nvPr>
        </p:nvSpPr>
        <p:spPr>
          <a:xfrm>
            <a:off x="679768" y="4777958"/>
            <a:ext cx="5438100" cy="3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0" name="Google Shape;130;g1ce45384479_0_4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ce45384479_0_57:notes"/>
          <p:cNvSpPr txBox="1"/>
          <p:nvPr>
            <p:ph idx="1" type="body"/>
          </p:nvPr>
        </p:nvSpPr>
        <p:spPr>
          <a:xfrm>
            <a:off x="679768" y="4777958"/>
            <a:ext cx="5438100" cy="39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9" name="Google Shape;139;g1ce45384479_0_5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8" name="Google Shape;148;p2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9" name="Google Shape;179;p3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:notes"/>
          <p:cNvSpPr txBox="1"/>
          <p:nvPr>
            <p:ph idx="1" type="body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4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icrosoft JhengHe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21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1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1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0"/>
          <p:cNvSpPr txBox="1"/>
          <p:nvPr>
            <p:ph type="title"/>
          </p:nvPr>
        </p:nvSpPr>
        <p:spPr>
          <a:xfrm>
            <a:off x="681135" y="547687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" type="body"/>
          </p:nvPr>
        </p:nvSpPr>
        <p:spPr>
          <a:xfrm rot="5400000">
            <a:off x="3898560" y="-1209236"/>
            <a:ext cx="4351338" cy="10786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0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31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31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31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/>
          <p:nvPr>
            <p:ph type="title"/>
          </p:nvPr>
        </p:nvSpPr>
        <p:spPr>
          <a:xfrm>
            <a:off x="681135" y="547687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" type="body"/>
          </p:nvPr>
        </p:nvSpPr>
        <p:spPr>
          <a:xfrm>
            <a:off x="681135" y="2008188"/>
            <a:ext cx="1078618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3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3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2"/>
          <p:cNvSpPr txBox="1"/>
          <p:nvPr>
            <p:ph type="title"/>
          </p:nvPr>
        </p:nvSpPr>
        <p:spPr>
          <a:xfrm>
            <a:off x="681135" y="547687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4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4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4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4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章節標題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Microsoft JhengHe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2" name="Google Shape;52;p25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5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6"/>
          <p:cNvSpPr txBox="1"/>
          <p:nvPr>
            <p:ph type="title"/>
          </p:nvPr>
        </p:nvSpPr>
        <p:spPr>
          <a:xfrm>
            <a:off x="681135" y="547687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6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6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7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7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JhengHe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2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28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8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8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icrosoft JhengHe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5" name="Google Shape;75;p29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9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3.png"/><Relationship Id="rId2" Type="http://schemas.openxmlformats.org/officeDocument/2006/relationships/image" Target="../media/image2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0"/>
          <p:cNvPicPr preferRelativeResize="0"/>
          <p:nvPr/>
        </p:nvPicPr>
        <p:blipFill rotWithShape="1">
          <a:blip r:embed="rId1">
            <a:alphaModFix/>
          </a:blip>
          <a:srcRect b="28355" l="0" r="0" t="28355"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0"/>
          <p:cNvSpPr/>
          <p:nvPr/>
        </p:nvSpPr>
        <p:spPr>
          <a:xfrm>
            <a:off x="0" y="-2"/>
            <a:ext cx="12192000" cy="6858002"/>
          </a:xfrm>
          <a:prstGeom prst="rect">
            <a:avLst/>
          </a:prstGeom>
          <a:solidFill>
            <a:schemeClr val="lt1">
              <a:alpha val="7215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12;p20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fmla="val 6356" name="adj1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Google Shape;13;p20"/>
          <p:cNvSpPr txBox="1"/>
          <p:nvPr>
            <p:ph type="title"/>
          </p:nvPr>
        </p:nvSpPr>
        <p:spPr>
          <a:xfrm>
            <a:off x="681135" y="547687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  <a:defRPr b="1" i="0" sz="4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20"/>
          <p:cNvSpPr txBox="1"/>
          <p:nvPr>
            <p:ph idx="1" type="body"/>
          </p:nvPr>
        </p:nvSpPr>
        <p:spPr>
          <a:xfrm>
            <a:off x="681135" y="2008188"/>
            <a:ext cx="1078618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72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1" i="0" sz="3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1" i="0" sz="3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0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6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0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0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  <a:defRPr b="1" i="0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18" name="Google Shape;18;p20"/>
          <p:cNvGrpSpPr/>
          <p:nvPr/>
        </p:nvGrpSpPr>
        <p:grpSpPr>
          <a:xfrm>
            <a:off x="4868717" y="6424740"/>
            <a:ext cx="2454566" cy="429208"/>
            <a:chOff x="4652638" y="6446527"/>
            <a:chExt cx="2454566" cy="429208"/>
          </a:xfrm>
        </p:grpSpPr>
        <p:pic>
          <p:nvPicPr>
            <p:cNvPr id="19" name="Google Shape;19;p20"/>
            <p:cNvPicPr preferRelativeResize="0"/>
            <p:nvPr/>
          </p:nvPicPr>
          <p:blipFill rotWithShape="1">
            <a:blip r:embed="rId2">
              <a:alphaModFix/>
            </a:blip>
            <a:srcRect b="0" l="15758" r="0" t="-5009"/>
            <a:stretch/>
          </p:blipFill>
          <p:spPr>
            <a:xfrm>
              <a:off x="5041251" y="6446527"/>
              <a:ext cx="2065953" cy="42920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20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2638" y="6466825"/>
              <a:ext cx="388613" cy="38861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/>
          <p:nvPr>
            <p:ph type="ctrTitle"/>
          </p:nvPr>
        </p:nvSpPr>
        <p:spPr>
          <a:xfrm>
            <a:off x="844250" y="2549700"/>
            <a:ext cx="10503600" cy="121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Microsoft JhengHei"/>
              <a:buNone/>
            </a:pPr>
            <a:r>
              <a:rPr lang="zh-TW"/>
              <a:t>多元選修暨彈性課程開課說明會</a:t>
            </a:r>
            <a:endParaRPr/>
          </a:p>
        </p:txBody>
      </p:sp>
      <p:sp>
        <p:nvSpPr>
          <p:cNvPr id="95" name="Google Shape;95;p1"/>
          <p:cNvSpPr txBox="1"/>
          <p:nvPr>
            <p:ph idx="1" type="subTitle"/>
          </p:nvPr>
        </p:nvSpPr>
        <p:spPr>
          <a:xfrm>
            <a:off x="822950" y="3133875"/>
            <a:ext cx="10817400" cy="31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5838"/>
              <a:buNone/>
            </a:pPr>
            <a:r>
              <a:t/>
            </a:r>
            <a:endParaRPr sz="3600">
              <a:solidFill>
                <a:srgbClr val="548135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5838"/>
              <a:buNone/>
            </a:pPr>
            <a:r>
              <a:rPr lang="zh-TW" sz="3600">
                <a:solidFill>
                  <a:srgbClr val="548135"/>
                </a:solidFill>
              </a:rPr>
              <a:t>普一:115年7月27日(星期一)，07:30-08:00</a:t>
            </a:r>
            <a:endParaRPr sz="3600">
              <a:solidFill>
                <a:srgbClr val="548135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5838"/>
              <a:buNone/>
            </a:pPr>
            <a:r>
              <a:rPr lang="zh-TW" sz="3600">
                <a:solidFill>
                  <a:srgbClr val="548135"/>
                </a:solidFill>
              </a:rPr>
              <a:t>職一:115年7月28日(星期二)，07:30-08:00</a:t>
            </a:r>
            <a:endParaRPr sz="3600">
              <a:solidFill>
                <a:srgbClr val="548135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5838"/>
              <a:buNone/>
            </a:pPr>
            <a:r>
              <a:rPr lang="zh-TW" sz="3600">
                <a:solidFill>
                  <a:srgbClr val="548135"/>
                </a:solidFill>
              </a:rPr>
              <a:t>高二:115年7月27日(星期一)，07:30-08:00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48135"/>
              </a:buClr>
              <a:buSzPts val="5838"/>
              <a:buNone/>
            </a:pPr>
            <a:r>
              <a:rPr lang="zh-TW" sz="3600">
                <a:solidFill>
                  <a:srgbClr val="548135"/>
                </a:solidFill>
              </a:rPr>
              <a:t>高三:115年7月27日(星期一)，07:30-08:00</a:t>
            </a:r>
            <a:endParaRPr sz="5400">
              <a:solidFill>
                <a:srgbClr val="548135"/>
              </a:solidFill>
            </a:endParaRPr>
          </a:p>
        </p:txBody>
      </p:sp>
      <p:sp>
        <p:nvSpPr>
          <p:cNvPr id="96" name="Google Shape;96;p1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7" name="Google Shape;97;p1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r>
              <a:rPr lang="zh-TW">
                <a:solidFill>
                  <a:srgbClr val="FFFFFF"/>
                </a:solidFill>
              </a:rPr>
              <a:t>5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</a:t>
            </a:r>
            <a:r>
              <a:rPr lang="zh-TW">
                <a:solidFill>
                  <a:srgbClr val="FFFFFF"/>
                </a:solidFill>
              </a:rPr>
              <a:t>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8" name="Google Shape;98;p1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2284099" y="759376"/>
            <a:ext cx="76239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4000" u="none" cap="none" strike="noStrike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新竹市私立曙光女子高級中學115學年度第1學期</a:t>
            </a:r>
            <a:endParaRPr b="1" i="0" sz="4000" u="none" cap="none" strike="noStrike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5"/>
          <p:cNvSpPr txBox="1"/>
          <p:nvPr>
            <p:ph type="ctrTitle"/>
          </p:nvPr>
        </p:nvSpPr>
        <p:spPr>
          <a:xfrm>
            <a:off x="1524000" y="1284979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Microsoft JhengHei"/>
              <a:buNone/>
            </a:pPr>
            <a:r>
              <a:rPr lang="zh-TW">
                <a:solidFill>
                  <a:srgbClr val="FF0000"/>
                </a:solidFill>
              </a:rPr>
              <a:t>很重要！</a:t>
            </a:r>
            <a:br>
              <a:rPr lang="zh-TW">
                <a:solidFill>
                  <a:srgbClr val="FF0000"/>
                </a:solidFill>
              </a:rPr>
            </a:br>
            <a:r>
              <a:rPr lang="zh-TW">
                <a:solidFill>
                  <a:srgbClr val="FF0000"/>
                </a:solidFill>
              </a:rPr>
              <a:t>很重要！</a:t>
            </a:r>
            <a:br>
              <a:rPr lang="zh-TW">
                <a:solidFill>
                  <a:srgbClr val="FF0000"/>
                </a:solidFill>
              </a:rPr>
            </a:br>
            <a:r>
              <a:rPr lang="zh-TW">
                <a:solidFill>
                  <a:srgbClr val="FF0000"/>
                </a:solidFill>
              </a:rPr>
              <a:t>很重要！</a:t>
            </a:r>
            <a:endParaRPr/>
          </a:p>
        </p:txBody>
      </p:sp>
      <p:sp>
        <p:nvSpPr>
          <p:cNvPr id="235" name="Google Shape;235;p5"/>
          <p:cNvSpPr txBox="1"/>
          <p:nvPr>
            <p:ph idx="1" type="subTitle"/>
          </p:nvPr>
        </p:nvSpPr>
        <p:spPr>
          <a:xfrm>
            <a:off x="1504696" y="4062286"/>
            <a:ext cx="9182608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000"/>
              <a:buNone/>
            </a:pPr>
            <a:r>
              <a:rPr lang="zh-TW" sz="4000">
                <a:solidFill>
                  <a:srgbClr val="FF0000"/>
                </a:solidFill>
              </a:rPr>
              <a:t>請維護個人權益，勿寫錯個人基本資料（學號、班級、座號等），如有調班也請務必更正，否則處以愛校「2小時」！</a:t>
            </a:r>
            <a:endParaRPr sz="4000">
              <a:solidFill>
                <a:srgbClr val="FF0000"/>
              </a:solidFill>
            </a:endParaRPr>
          </a:p>
        </p:txBody>
      </p:sp>
      <p:sp>
        <p:nvSpPr>
          <p:cNvPr id="236" name="Google Shape;236;p5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7" name="Google Shape;237;p5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lang="zh-TW">
                <a:solidFill>
                  <a:srgbClr val="FFFFFF"/>
                </a:solidFill>
              </a:rPr>
              <a:t>115-1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8" name="Google Shape;238;p5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6"/>
          <p:cNvSpPr txBox="1"/>
          <p:nvPr>
            <p:ph type="title"/>
          </p:nvPr>
        </p:nvSpPr>
        <p:spPr>
          <a:xfrm>
            <a:off x="838200" y="33130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線上自主學習申請須知</a:t>
            </a:r>
            <a:endParaRPr/>
          </a:p>
        </p:txBody>
      </p:sp>
      <p:sp>
        <p:nvSpPr>
          <p:cNvPr id="244" name="Google Shape;244;p6"/>
          <p:cNvSpPr txBox="1"/>
          <p:nvPr>
            <p:ph idx="1" type="body"/>
          </p:nvPr>
        </p:nvSpPr>
        <p:spPr>
          <a:xfrm>
            <a:off x="839788" y="1244530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000"/>
              <a:buNone/>
            </a:pPr>
            <a:r>
              <a:rPr lang="zh-TW" sz="4000">
                <a:solidFill>
                  <a:srgbClr val="7030A0"/>
                </a:solidFill>
              </a:rPr>
              <a:t>申請注意事項</a:t>
            </a:r>
            <a:endParaRPr sz="4000">
              <a:solidFill>
                <a:srgbClr val="7030A0"/>
              </a:solidFill>
            </a:endParaRPr>
          </a:p>
        </p:txBody>
      </p:sp>
      <p:sp>
        <p:nvSpPr>
          <p:cNvPr id="245" name="Google Shape;245;p6"/>
          <p:cNvSpPr txBox="1"/>
          <p:nvPr>
            <p:ph idx="3" type="body"/>
          </p:nvPr>
        </p:nvSpPr>
        <p:spPr>
          <a:xfrm>
            <a:off x="5890031" y="1150656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85000" lnSpcReduction="1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48135"/>
              </a:buClr>
              <a:buSzPct val="100000"/>
              <a:buNone/>
            </a:pPr>
            <a:r>
              <a:rPr lang="zh-TW" sz="4000">
                <a:solidFill>
                  <a:srgbClr val="548135"/>
                </a:solidFill>
              </a:rPr>
              <a:t>本校認可之線上自學平台</a:t>
            </a:r>
            <a:endParaRPr sz="4000">
              <a:solidFill>
                <a:srgbClr val="548135"/>
              </a:solidFill>
            </a:endParaRPr>
          </a:p>
        </p:txBody>
      </p:sp>
      <p:grpSp>
        <p:nvGrpSpPr>
          <p:cNvPr id="246" name="Google Shape;246;p6"/>
          <p:cNvGrpSpPr/>
          <p:nvPr/>
        </p:nvGrpSpPr>
        <p:grpSpPr>
          <a:xfrm>
            <a:off x="6117336" y="2069509"/>
            <a:ext cx="4686249" cy="4129053"/>
            <a:chOff x="895127" y="1068"/>
            <a:chExt cx="4254817" cy="4129053"/>
          </a:xfrm>
        </p:grpSpPr>
        <p:sp>
          <p:nvSpPr>
            <p:cNvPr id="247" name="Google Shape;247;p6"/>
            <p:cNvSpPr/>
            <p:nvPr/>
          </p:nvSpPr>
          <p:spPr>
            <a:xfrm rot="10800000">
              <a:off x="1129971" y="1068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6"/>
            <p:cNvSpPr txBox="1"/>
            <p:nvPr/>
          </p:nvSpPr>
          <p:spPr>
            <a:xfrm>
              <a:off x="1247393" y="1068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因材網、學習拍</a:t>
              </a:r>
              <a:endParaRPr b="0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895127" y="1068"/>
              <a:ext cx="469688" cy="469688"/>
            </a:xfrm>
            <a:prstGeom prst="ellipse">
              <a:avLst/>
            </a:prstGeom>
            <a:solidFill>
              <a:srgbClr val="FFE2BA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6"/>
            <p:cNvSpPr/>
            <p:nvPr/>
          </p:nvSpPr>
          <p:spPr>
            <a:xfrm rot="10800000">
              <a:off x="1129971" y="610962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DAFC9B"/>
                </a:gs>
                <a:gs pos="50000">
                  <a:srgbClr val="D4FA8D"/>
                </a:gs>
                <a:gs pos="100000">
                  <a:srgbClr val="D2FF7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6"/>
            <p:cNvSpPr txBox="1"/>
            <p:nvPr/>
          </p:nvSpPr>
          <p:spPr>
            <a:xfrm>
              <a:off x="1247393" y="610962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交大Ewant育網</a:t>
              </a:r>
              <a:endParaRPr b="0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895127" y="610962"/>
              <a:ext cx="469688" cy="469688"/>
            </a:xfrm>
            <a:prstGeom prst="ellipse">
              <a:avLst/>
            </a:prstGeom>
            <a:solidFill>
              <a:srgbClr val="F3FAB9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6"/>
            <p:cNvSpPr/>
            <p:nvPr/>
          </p:nvSpPr>
          <p:spPr>
            <a:xfrm rot="10800000">
              <a:off x="1129971" y="1220857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A9F69C"/>
                </a:gs>
                <a:gs pos="50000">
                  <a:srgbClr val="9CF38E"/>
                </a:gs>
                <a:gs pos="100000">
                  <a:srgbClr val="8AF77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6"/>
            <p:cNvSpPr txBox="1"/>
            <p:nvPr/>
          </p:nvSpPr>
          <p:spPr>
            <a:xfrm>
              <a:off x="1247393" y="1220857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均一教育平台</a:t>
              </a:r>
              <a:endParaRPr b="0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895127" y="1220857"/>
              <a:ext cx="469688" cy="469688"/>
            </a:xfrm>
            <a:prstGeom prst="ellipse">
              <a:avLst/>
            </a:prstGeom>
            <a:solidFill>
              <a:srgbClr val="CFF7B9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6"/>
            <p:cNvSpPr/>
            <p:nvPr/>
          </p:nvSpPr>
          <p:spPr>
            <a:xfrm rot="10800000">
              <a:off x="1129971" y="1830751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9EF0A6"/>
                </a:gs>
                <a:gs pos="50000">
                  <a:srgbClr val="90EC98"/>
                </a:gs>
                <a:gs pos="100000">
                  <a:srgbClr val="7BEE86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6"/>
            <p:cNvSpPr txBox="1"/>
            <p:nvPr/>
          </p:nvSpPr>
          <p:spPr>
            <a:xfrm>
              <a:off x="1247393" y="1830751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臺北酷課雲、CoolEnglish</a:t>
              </a:r>
              <a:endParaRPr b="1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895127" y="1830751"/>
              <a:ext cx="469688" cy="469688"/>
            </a:xfrm>
            <a:prstGeom prst="ellipse">
              <a:avLst/>
            </a:prstGeom>
            <a:solidFill>
              <a:srgbClr val="BAF2C3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6"/>
            <p:cNvSpPr/>
            <p:nvPr/>
          </p:nvSpPr>
          <p:spPr>
            <a:xfrm rot="10800000">
              <a:off x="1129971" y="2440645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A0EACA"/>
                </a:gs>
                <a:gs pos="50000">
                  <a:srgbClr val="92E5C1"/>
                </a:gs>
                <a:gs pos="100000">
                  <a:srgbClr val="7DE6B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6"/>
            <p:cNvSpPr txBox="1"/>
            <p:nvPr/>
          </p:nvSpPr>
          <p:spPr>
            <a:xfrm>
              <a:off x="1247393" y="2440645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升學王、Pagamo</a:t>
              </a:r>
              <a:endParaRPr b="1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895127" y="2440645"/>
              <a:ext cx="469688" cy="469688"/>
            </a:xfrm>
            <a:prstGeom prst="ellipse">
              <a:avLst/>
            </a:prstGeom>
            <a:solidFill>
              <a:srgbClr val="BBEEDE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6"/>
            <p:cNvSpPr/>
            <p:nvPr/>
          </p:nvSpPr>
          <p:spPr>
            <a:xfrm rot="10800000">
              <a:off x="1129971" y="3050539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A2D6E5"/>
                </a:gs>
                <a:gs pos="50000">
                  <a:srgbClr val="94CFDF"/>
                </a:gs>
                <a:gs pos="100000">
                  <a:srgbClr val="80CBDE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6"/>
            <p:cNvSpPr txBox="1"/>
            <p:nvPr/>
          </p:nvSpPr>
          <p:spPr>
            <a:xfrm>
              <a:off x="1247393" y="3050539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TutorABC</a:t>
              </a:r>
              <a:endParaRPr b="0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895127" y="3050539"/>
              <a:ext cx="469688" cy="469688"/>
            </a:xfrm>
            <a:prstGeom prst="ellipse">
              <a:avLst/>
            </a:prstGeom>
            <a:solidFill>
              <a:srgbClr val="BDDEE8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6"/>
            <p:cNvSpPr/>
            <p:nvPr/>
          </p:nvSpPr>
          <p:spPr>
            <a:xfrm rot="10800000">
              <a:off x="1129971" y="3660433"/>
              <a:ext cx="4019973" cy="469688"/>
            </a:xfrm>
            <a:prstGeom prst="homePlate">
              <a:avLst>
                <a:gd fmla="val 50000" name="adj"/>
              </a:avLst>
            </a:prstGeom>
            <a:gradFill>
              <a:gsLst>
                <a:gs pos="0">
                  <a:srgbClr val="A6B6DE"/>
                </a:gs>
                <a:gs pos="50000">
                  <a:srgbClr val="97A9D8"/>
                </a:gs>
                <a:gs pos="100000">
                  <a:srgbClr val="859CD6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6"/>
            <p:cNvSpPr txBox="1"/>
            <p:nvPr/>
          </p:nvSpPr>
          <p:spPr>
            <a:xfrm>
              <a:off x="1247393" y="3660433"/>
              <a:ext cx="3902551" cy="4696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207100" spcFirstLastPara="1" rIns="170675" wrap="square" tIns="914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多益、托福官方線上課程</a:t>
              </a:r>
              <a:endParaRPr b="0" i="0" sz="2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895127" y="3660433"/>
              <a:ext cx="469688" cy="469688"/>
            </a:xfrm>
            <a:prstGeom prst="ellipse">
              <a:avLst/>
            </a:prstGeom>
            <a:solidFill>
              <a:srgbClr val="BEC7E3"/>
            </a:solidFill>
            <a:ln cap="flat" cmpd="sng" w="9525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6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69" name="Google Shape;269;p6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lang="zh-TW">
                <a:solidFill>
                  <a:srgbClr val="FFFFFF"/>
                </a:solidFill>
              </a:rPr>
              <a:t>115-1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0" name="Google Shape;270;p6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1" name="Google Shape;271;p6"/>
          <p:cNvSpPr/>
          <p:nvPr/>
        </p:nvSpPr>
        <p:spPr>
          <a:xfrm>
            <a:off x="10985292" y="683570"/>
            <a:ext cx="622381" cy="5632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zh-TW" sz="3600" u="none" cap="none" strike="noStrike">
                <a:solidFill>
                  <a:srgbClr val="BF9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其他需有該科老師認證</a:t>
            </a:r>
            <a:endParaRPr b="1" i="0" sz="3600" u="none" cap="none" strike="noStrike">
              <a:solidFill>
                <a:srgbClr val="BF9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72" name="Google Shape;272;p6"/>
          <p:cNvGrpSpPr/>
          <p:nvPr/>
        </p:nvGrpSpPr>
        <p:grpSpPr>
          <a:xfrm>
            <a:off x="-4885004" y="976085"/>
            <a:ext cx="10882504" cy="6382800"/>
            <a:chOff x="-5360302" y="-820855"/>
            <a:chExt cx="10882504" cy="6382800"/>
          </a:xfrm>
        </p:grpSpPr>
        <p:sp>
          <p:nvSpPr>
            <p:cNvPr id="273" name="Google Shape;273;p6"/>
            <p:cNvSpPr/>
            <p:nvPr/>
          </p:nvSpPr>
          <p:spPr>
            <a:xfrm>
              <a:off x="-5360302" y="-820855"/>
              <a:ext cx="6382800" cy="6382800"/>
            </a:xfrm>
            <a:prstGeom prst="blockArc">
              <a:avLst>
                <a:gd fmla="val 18900000" name="adj1"/>
                <a:gd fmla="val 2700000" name="adj2"/>
                <a:gd fmla="val 338" name="adj3"/>
              </a:avLst>
            </a:prstGeom>
            <a:noFill/>
            <a:ln cap="flat" cmpd="sng" w="12700">
              <a:solidFill>
                <a:srgbClr val="4372C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447098" y="296218"/>
              <a:ext cx="4836300" cy="592800"/>
            </a:xfrm>
            <a:prstGeom prst="rect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6"/>
            <p:cNvSpPr txBox="1"/>
            <p:nvPr/>
          </p:nvSpPr>
          <p:spPr>
            <a:xfrm>
              <a:off x="447102" y="296210"/>
              <a:ext cx="5075100" cy="5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470525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以未開課之學科或大學先修課程為主。</a:t>
              </a:r>
              <a:endParaRPr b="1" i="0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76588" y="222116"/>
              <a:ext cx="741000" cy="741000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12" scaled="0"/>
            </a:gra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1022497" y="1559563"/>
              <a:ext cx="4281000" cy="592800"/>
            </a:xfrm>
            <a:prstGeom prst="rect">
              <a:avLst/>
            </a:prstGeom>
            <a:gradFill>
              <a:gsLst>
                <a:gs pos="0">
                  <a:srgbClr val="9EF0A6"/>
                </a:gs>
                <a:gs pos="50000">
                  <a:srgbClr val="90EC98"/>
                </a:gs>
                <a:gs pos="100000">
                  <a:srgbClr val="7BEE86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6"/>
            <p:cNvSpPr txBox="1"/>
            <p:nvPr/>
          </p:nvSpPr>
          <p:spPr>
            <a:xfrm>
              <a:off x="1022497" y="1559550"/>
              <a:ext cx="4281000" cy="5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470525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填寫申請單、擬定18週學習計畫、繳交相關附件。</a:t>
              </a:r>
              <a:endParaRPr b="1" i="0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501386" y="1448411"/>
              <a:ext cx="741000" cy="741000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12" scaled="0"/>
            </a:gradFill>
            <a:ln cap="flat" cmpd="sng" w="9525">
              <a:solidFill>
                <a:srgbClr val="21E14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871894" y="2963042"/>
              <a:ext cx="4411500" cy="592800"/>
            </a:xfrm>
            <a:prstGeom prst="rect">
              <a:avLst/>
            </a:prstGeom>
            <a:gradFill>
              <a:gsLst>
                <a:gs pos="0">
                  <a:srgbClr val="A1E6DF"/>
                </a:gs>
                <a:gs pos="50000">
                  <a:srgbClr val="93E2D9"/>
                </a:gs>
                <a:gs pos="100000">
                  <a:srgbClr val="7FE2D7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6"/>
            <p:cNvSpPr txBox="1"/>
            <p:nvPr/>
          </p:nvSpPr>
          <p:spPr>
            <a:xfrm>
              <a:off x="871894" y="2963042"/>
              <a:ext cx="4411500" cy="5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470525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如課程衍生相關費用需自理，需事先完成繳費。</a:t>
              </a:r>
              <a:endParaRPr b="1" i="0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501383" y="2888939"/>
              <a:ext cx="741000" cy="741000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12" scaled="0"/>
            </a:gradFill>
            <a:ln cap="flat" cmpd="sng" w="9525">
              <a:solidFill>
                <a:srgbClr val="31D2C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447098" y="3851983"/>
              <a:ext cx="4836300" cy="592800"/>
            </a:xfrm>
            <a:prstGeom prst="rect">
              <a:avLst/>
            </a:prstGeom>
            <a:gradFill>
              <a:gsLst>
                <a:gs pos="0">
                  <a:srgbClr val="A6B6DE"/>
                </a:gs>
                <a:gs pos="50000">
                  <a:srgbClr val="97A9D8"/>
                </a:gs>
                <a:gs pos="100000">
                  <a:srgbClr val="859CD6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6"/>
            <p:cNvSpPr txBox="1"/>
            <p:nvPr/>
          </p:nvSpPr>
          <p:spPr>
            <a:xfrm>
              <a:off x="447098" y="3851983"/>
              <a:ext cx="4836300" cy="5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470525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zh-TW" sz="20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課程期間需填寫自主學習日誌，課程結束需繳交成果海報。</a:t>
              </a:r>
              <a:endParaRPr b="1" i="0" sz="20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76588" y="3777880"/>
              <a:ext cx="741000" cy="741000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12" scaled="0"/>
            </a:gradFill>
            <a:ln cap="flat" cmpd="sng" w="9525">
              <a:solidFill>
                <a:srgbClr val="4371C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33"/>
          <p:cNvSpPr txBox="1"/>
          <p:nvPr>
            <p:ph type="title"/>
          </p:nvPr>
        </p:nvSpPr>
        <p:spPr>
          <a:xfrm>
            <a:off x="681135" y="547687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/>
              <a:t>其他很重要事項提醒</a:t>
            </a:r>
            <a:endParaRPr/>
          </a:p>
        </p:txBody>
      </p:sp>
      <p:sp>
        <p:nvSpPr>
          <p:cNvPr id="291" name="Google Shape;291;p33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2" name="Google Shape;292;p33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115-1多元選修暨彈性學習選課說明會</a:t>
            </a:r>
            <a:endParaRPr/>
          </a:p>
        </p:txBody>
      </p:sp>
      <p:sp>
        <p:nvSpPr>
          <p:cNvPr id="293" name="Google Shape;293;p33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94" name="Google Shape;294;p33"/>
          <p:cNvGrpSpPr/>
          <p:nvPr/>
        </p:nvGrpSpPr>
        <p:grpSpPr>
          <a:xfrm>
            <a:off x="-4559786" y="708594"/>
            <a:ext cx="15962893" cy="6240912"/>
            <a:chOff x="-5240920" y="-802706"/>
            <a:chExt cx="15962893" cy="6240912"/>
          </a:xfrm>
        </p:grpSpPr>
        <p:sp>
          <p:nvSpPr>
            <p:cNvPr id="295" name="Google Shape;295;p33"/>
            <p:cNvSpPr/>
            <p:nvPr/>
          </p:nvSpPr>
          <p:spPr>
            <a:xfrm>
              <a:off x="-5240920" y="-802706"/>
              <a:ext cx="6240912" cy="6240912"/>
            </a:xfrm>
            <a:prstGeom prst="blockArc">
              <a:avLst>
                <a:gd fmla="val 18900000" name="adj1"/>
                <a:gd fmla="val 2700000" name="adj2"/>
                <a:gd fmla="val 346" name="adj3"/>
              </a:avLst>
            </a:prstGeom>
            <a:noFill/>
            <a:ln cap="flat" cmpd="sng" w="25400">
              <a:solidFill>
                <a:srgbClr val="4372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33"/>
            <p:cNvSpPr/>
            <p:nvPr/>
          </p:nvSpPr>
          <p:spPr>
            <a:xfrm>
              <a:off x="523568" y="356377"/>
              <a:ext cx="10198405" cy="713125"/>
            </a:xfrm>
            <a:prstGeom prst="rect">
              <a:avLst/>
            </a:prstGeom>
            <a:gradFill>
              <a:gsLst>
                <a:gs pos="0">
                  <a:srgbClr val="FFED74"/>
                </a:gs>
                <a:gs pos="35000">
                  <a:srgbClr val="FFF09F"/>
                </a:gs>
                <a:gs pos="100000">
                  <a:srgbClr val="FFF9D6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451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33"/>
            <p:cNvSpPr txBox="1"/>
            <p:nvPr/>
          </p:nvSpPr>
          <p:spPr>
            <a:xfrm>
              <a:off x="523568" y="356377"/>
              <a:ext cx="10198405" cy="71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875" lIns="566025" spcFirstLastPara="1" rIns="55875" wrap="square" tIns="558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請在1/29以前繳交115-1線上自學成果，否則不受理申請115-2線上自學。</a:t>
              </a:r>
              <a:endParaRPr b="1" i="0" sz="2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98" name="Google Shape;298;p33"/>
            <p:cNvSpPr/>
            <p:nvPr/>
          </p:nvSpPr>
          <p:spPr>
            <a:xfrm>
              <a:off x="77865" y="267236"/>
              <a:ext cx="891406" cy="891406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33"/>
            <p:cNvSpPr/>
            <p:nvPr/>
          </p:nvSpPr>
          <p:spPr>
            <a:xfrm>
              <a:off x="932419" y="1426250"/>
              <a:ext cx="9789554" cy="713125"/>
            </a:xfrm>
            <a:prstGeom prst="rect">
              <a:avLst/>
            </a:prstGeom>
            <a:gradFill>
              <a:gsLst>
                <a:gs pos="0">
                  <a:srgbClr val="93FF7E"/>
                </a:gs>
                <a:gs pos="35000">
                  <a:srgbClr val="B2FFA5"/>
                </a:gs>
                <a:gs pos="100000">
                  <a:srgbClr val="DDFFDA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451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33"/>
            <p:cNvSpPr txBox="1"/>
            <p:nvPr/>
          </p:nvSpPr>
          <p:spPr>
            <a:xfrm>
              <a:off x="932419" y="1426250"/>
              <a:ext cx="9789554" cy="71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875" lIns="566025" spcFirstLastPara="1" rIns="55875" wrap="square" tIns="558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申請線上自學請至教務處填寫紙本線上自學申請單，並繳交相關附件。</a:t>
              </a:r>
              <a:endParaRPr b="1" i="0" sz="2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1" name="Google Shape;301;p33"/>
            <p:cNvSpPr/>
            <p:nvPr/>
          </p:nvSpPr>
          <p:spPr>
            <a:xfrm>
              <a:off x="486716" y="1337109"/>
              <a:ext cx="891406" cy="891406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 cap="flat" cmpd="sng" w="9525">
              <a:solidFill>
                <a:srgbClr val="51EB1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33"/>
            <p:cNvSpPr/>
            <p:nvPr/>
          </p:nvSpPr>
          <p:spPr>
            <a:xfrm>
              <a:off x="932419" y="2496124"/>
              <a:ext cx="9789554" cy="713125"/>
            </a:xfrm>
            <a:prstGeom prst="rect">
              <a:avLst/>
            </a:prstGeom>
            <a:gradFill>
              <a:gsLst>
                <a:gs pos="0">
                  <a:srgbClr val="8BFFDA"/>
                </a:gs>
                <a:gs pos="35000">
                  <a:srgbClr val="AFFFE2"/>
                </a:gs>
                <a:gs pos="100000">
                  <a:srgbClr val="DEFFF3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451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33"/>
            <p:cNvSpPr txBox="1"/>
            <p:nvPr/>
          </p:nvSpPr>
          <p:spPr>
            <a:xfrm>
              <a:off x="932419" y="2496124"/>
              <a:ext cx="9789554" cy="71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875" lIns="566025" spcFirstLastPara="1" rIns="55875" wrap="square" tIns="558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加退選每人多元或彈性</a:t>
              </a:r>
              <a:r>
                <a:rPr b="1" i="0" lang="zh-TW" sz="22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合計只限申請一次</a:t>
              </a:r>
              <a:r>
                <a:rPr b="1" i="0" lang="zh-TW" sz="22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，請務必謹慎思考，多善用課諮資源。</a:t>
              </a:r>
              <a:endParaRPr b="1" i="0" sz="2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4" name="Google Shape;304;p33"/>
            <p:cNvSpPr/>
            <p:nvPr/>
          </p:nvSpPr>
          <p:spPr>
            <a:xfrm>
              <a:off x="486716" y="2406983"/>
              <a:ext cx="891406" cy="891406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 cap="flat" cmpd="sng" w="9525">
              <a:solidFill>
                <a:srgbClr val="2CD79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33"/>
            <p:cNvSpPr/>
            <p:nvPr/>
          </p:nvSpPr>
          <p:spPr>
            <a:xfrm>
              <a:off x="523568" y="3565997"/>
              <a:ext cx="10198405" cy="713125"/>
            </a:xfrm>
            <a:prstGeom prst="rect">
              <a:avLst/>
            </a:prstGeom>
            <a:gradFill>
              <a:gsLst>
                <a:gs pos="0">
                  <a:srgbClr val="98B7FF"/>
                </a:gs>
                <a:gs pos="35000">
                  <a:srgbClr val="B9CBFF"/>
                </a:gs>
                <a:gs pos="100000">
                  <a:srgbClr val="E2E9FF"/>
                </a:gs>
              </a:gsLst>
              <a:lin ang="16200000" scaled="0"/>
            </a:gradFill>
            <a:ln>
              <a:noFill/>
            </a:ln>
            <a:effectLst>
              <a:outerShdw blurRad="40000" rotWithShape="0" dir="5400000" dist="20000">
                <a:srgbClr val="000000">
                  <a:alpha val="34510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33"/>
            <p:cNvSpPr txBox="1"/>
            <p:nvPr/>
          </p:nvSpPr>
          <p:spPr>
            <a:xfrm>
              <a:off x="523568" y="3565997"/>
              <a:ext cx="10198405" cy="7131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5875" lIns="566025" spcFirstLastPara="1" rIns="55875" wrap="square" tIns="558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Arial"/>
                <a:buNone/>
              </a:pPr>
              <a:r>
                <a:rPr b="1" i="0" lang="zh-TW" sz="22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加退選申請單請務必填寫正確，</a:t>
              </a:r>
              <a:r>
                <a:rPr b="1" i="0" lang="zh-TW" sz="22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課程名稱有誤，方格未塗黑</a:t>
              </a:r>
              <a:r>
                <a:rPr b="1" i="0" lang="zh-TW" sz="22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教務處不予受理。</a:t>
              </a:r>
              <a:endParaRPr b="1" i="0" sz="22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307" name="Google Shape;307;p33"/>
            <p:cNvSpPr/>
            <p:nvPr/>
          </p:nvSpPr>
          <p:spPr>
            <a:xfrm>
              <a:off x="77865" y="3476856"/>
              <a:ext cx="891406" cy="891406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35000">
                  <a:schemeClr val="lt1"/>
                </a:gs>
                <a:gs pos="100000">
                  <a:schemeClr val="lt1"/>
                </a:gs>
              </a:gsLst>
              <a:lin ang="16200000" scaled="0"/>
            </a:gradFill>
            <a:ln cap="flat" cmpd="sng" w="9525">
              <a:solidFill>
                <a:srgbClr val="4371C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10d2471c00_0_0"/>
          <p:cNvSpPr txBox="1"/>
          <p:nvPr>
            <p:ph type="ctrTitle"/>
          </p:nvPr>
        </p:nvSpPr>
        <p:spPr>
          <a:xfrm>
            <a:off x="1136752" y="1831362"/>
            <a:ext cx="9918600" cy="121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Microsoft JhengHei"/>
              <a:buNone/>
            </a:pPr>
            <a:r>
              <a:rPr lang="zh-TW"/>
              <a:t>多元選修暨彈性學習課程選課</a:t>
            </a:r>
            <a:endParaRPr/>
          </a:p>
        </p:txBody>
      </p:sp>
      <p:sp>
        <p:nvSpPr>
          <p:cNvPr id="313" name="Google Shape;313;g110d2471c00_0_0"/>
          <p:cNvSpPr txBox="1"/>
          <p:nvPr>
            <p:ph idx="1" type="subTitle"/>
          </p:nvPr>
        </p:nvSpPr>
        <p:spPr>
          <a:xfrm>
            <a:off x="1293900" y="3340275"/>
            <a:ext cx="10105800" cy="28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4400"/>
              <a:buNone/>
            </a:pPr>
            <a:r>
              <a:rPr lang="zh-TW" sz="4400">
                <a:solidFill>
                  <a:srgbClr val="C55A11"/>
                </a:solidFill>
              </a:rPr>
              <a:t>準備好了嗎？</a:t>
            </a:r>
            <a:endParaRPr sz="4400">
              <a:solidFill>
                <a:srgbClr val="C55A1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4400"/>
              <a:buNone/>
            </a:pPr>
            <a:r>
              <a:rPr lang="zh-TW" sz="4400">
                <a:solidFill>
                  <a:srgbClr val="C55A11"/>
                </a:solidFill>
              </a:rPr>
              <a:t>祝福各位順利選到自己心中理想課程！</a:t>
            </a:r>
            <a:endParaRPr sz="4400">
              <a:solidFill>
                <a:srgbClr val="C55A1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4400"/>
              <a:buNone/>
            </a:pPr>
            <a:r>
              <a:t/>
            </a:r>
            <a:endParaRPr sz="4400">
              <a:solidFill>
                <a:srgbClr val="C55A1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55A11"/>
              </a:buClr>
              <a:buSzPts val="4400"/>
              <a:buNone/>
            </a:pPr>
            <a:r>
              <a:rPr lang="zh-TW" sz="4400">
                <a:solidFill>
                  <a:srgbClr val="C55A11"/>
                </a:solidFill>
              </a:rPr>
              <a:t>接下來請觀賞各課程介紹影片</a:t>
            </a:r>
            <a:endParaRPr sz="4400">
              <a:solidFill>
                <a:srgbClr val="548135"/>
              </a:solidFill>
            </a:endParaRPr>
          </a:p>
        </p:txBody>
      </p:sp>
      <p:sp>
        <p:nvSpPr>
          <p:cNvPr id="314" name="Google Shape;314;g110d2471c00_0_0"/>
          <p:cNvSpPr txBox="1"/>
          <p:nvPr>
            <p:ph idx="10" type="dt"/>
          </p:nvPr>
        </p:nvSpPr>
        <p:spPr>
          <a:xfrm>
            <a:off x="4572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" name="Google Shape;315;g110d2471c00_0_0"/>
          <p:cNvSpPr txBox="1"/>
          <p:nvPr>
            <p:ph idx="11" type="ftr"/>
          </p:nvPr>
        </p:nvSpPr>
        <p:spPr>
          <a:xfrm>
            <a:off x="4038600" y="38294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lang="zh-TW">
                <a:solidFill>
                  <a:srgbClr val="FFFFFF"/>
                </a:solidFill>
              </a:rPr>
              <a:t>115-1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" name="Google Shape;316;g110d2471c00_0_0"/>
          <p:cNvSpPr txBox="1"/>
          <p:nvPr>
            <p:ph idx="12" type="sldNum"/>
          </p:nvPr>
        </p:nvSpPr>
        <p:spPr>
          <a:xfrm>
            <a:off x="89916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7" name="Google Shape;317;g110d2471c00_0_0"/>
          <p:cNvSpPr txBox="1"/>
          <p:nvPr/>
        </p:nvSpPr>
        <p:spPr>
          <a:xfrm>
            <a:off x="2284099" y="759376"/>
            <a:ext cx="76239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zh-TW" sz="4000" u="none" cap="none" strike="noStrike">
                <a:solidFill>
                  <a:srgbClr val="7030A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新竹市私立曙光女子高級中學115學年度第1學期</a:t>
            </a:r>
            <a:endParaRPr b="1" i="0" sz="4000" u="none" cap="none" strike="noStrike">
              <a:solidFill>
                <a:srgbClr val="7030A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2"/>
          <p:cNvSpPr txBox="1"/>
          <p:nvPr>
            <p:ph type="title"/>
          </p:nvPr>
        </p:nvSpPr>
        <p:spPr>
          <a:xfrm>
            <a:off x="681134" y="343262"/>
            <a:ext cx="10786187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/>
              <a:t>各年段應選課程門數一覽</a:t>
            </a:r>
            <a:endParaRPr/>
          </a:p>
        </p:txBody>
      </p:sp>
      <p:sp>
        <p:nvSpPr>
          <p:cNvPr id="105" name="Google Shape;105;p32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6" name="Google Shape;106;p32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115-1多元選修暨彈性學習選課說明會</a:t>
            </a:r>
            <a:endParaRPr/>
          </a:p>
        </p:txBody>
      </p:sp>
      <p:sp>
        <p:nvSpPr>
          <p:cNvPr id="107" name="Google Shape;107;p32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108" name="Google Shape;108;p32"/>
          <p:cNvGraphicFramePr/>
          <p:nvPr/>
        </p:nvGraphicFramePr>
        <p:xfrm>
          <a:off x="681132" y="134120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{A3F11F86-5D6A-40CE-A42C-677817758F6B}</a:tableStyleId>
              </a:tblPr>
              <a:tblGrid>
                <a:gridCol w="2110175"/>
                <a:gridCol w="2110175"/>
                <a:gridCol w="2110175"/>
                <a:gridCol w="2110175"/>
                <a:gridCol w="2110175"/>
              </a:tblGrid>
              <a:tr h="820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年段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普一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普二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職二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普三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</a:tr>
              <a:tr h="820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多元選修</a:t>
                      </a:r>
                      <a:endParaRPr b="1" sz="2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1028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彈性學習</a:t>
                      </a:r>
                      <a:endParaRPr b="1" sz="2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(含自主學習)</a:t>
                      </a:r>
                      <a:endParaRPr b="1" sz="2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(自主學習)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1門(文組)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820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zh-TW" sz="24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第二外語</a:t>
                      </a:r>
                      <a:endParaRPr b="1" sz="2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b="1" i="0" sz="28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  <a:tr h="8208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Arial"/>
                        <a:buNone/>
                      </a:pPr>
                      <a:r>
                        <a:rPr b="1" lang="zh-TW" sz="2400" u="none" cap="none" strike="noStrike"/>
                        <a:t>本土語言</a:t>
                      </a:r>
                      <a:endParaRPr b="1" sz="24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1門</a:t>
                      </a:r>
                      <a:endParaRPr b="1" sz="2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sz="14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b="1" lang="zh-TW" sz="2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</a:t>
                      </a:r>
                      <a:endParaRPr sz="1400" u="none" cap="none" strike="noStrike"/>
                    </a:p>
                  </a:txBody>
                  <a:tcPr marT="45725" marB="45725" marR="91450" marL="91450" anchor="ctr"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</a:tcPr>
                </a:tc>
              </a:tr>
            </a:tbl>
          </a:graphicData>
        </a:graphic>
      </p:graphicFrame>
      <p:sp>
        <p:nvSpPr>
          <p:cNvPr id="109" name="Google Shape;109;p32"/>
          <p:cNvSpPr/>
          <p:nvPr/>
        </p:nvSpPr>
        <p:spPr>
          <a:xfrm>
            <a:off x="683075" y="5812853"/>
            <a:ext cx="10782300" cy="4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zh-TW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備註1：普一自主學習(圖書組)。</a:t>
            </a:r>
            <a:endParaRPr b="1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ce45384479_0_0"/>
          <p:cNvSpPr txBox="1"/>
          <p:nvPr>
            <p:ph type="title"/>
          </p:nvPr>
        </p:nvSpPr>
        <p:spPr>
          <a:xfrm>
            <a:off x="681134" y="343262"/>
            <a:ext cx="10786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/>
              <a:t>普一多元選修課程一覽(應選一門)</a:t>
            </a:r>
            <a:endParaRPr/>
          </a:p>
        </p:txBody>
      </p:sp>
      <p:sp>
        <p:nvSpPr>
          <p:cNvPr id="115" name="Google Shape;115;g1ce45384479_0_0"/>
          <p:cNvSpPr txBox="1"/>
          <p:nvPr>
            <p:ph idx="10" type="dt"/>
          </p:nvPr>
        </p:nvSpPr>
        <p:spPr>
          <a:xfrm>
            <a:off x="4572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6" name="Google Shape;116;g1ce45384479_0_0"/>
          <p:cNvSpPr txBox="1"/>
          <p:nvPr>
            <p:ph idx="11" type="ftr"/>
          </p:nvPr>
        </p:nvSpPr>
        <p:spPr>
          <a:xfrm>
            <a:off x="4038600" y="38294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115-1多元選修暨彈性學習選課說明會</a:t>
            </a:r>
            <a:endParaRPr/>
          </a:p>
        </p:txBody>
      </p:sp>
      <p:sp>
        <p:nvSpPr>
          <p:cNvPr id="117" name="Google Shape;117;g1ce45384479_0_0"/>
          <p:cNvSpPr txBox="1"/>
          <p:nvPr>
            <p:ph idx="12" type="sldNum"/>
          </p:nvPr>
        </p:nvSpPr>
        <p:spPr>
          <a:xfrm>
            <a:off x="89916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118" name="Google Shape;118;g1ce45384479_0_0"/>
          <p:cNvGraphicFramePr/>
          <p:nvPr/>
        </p:nvGraphicFramePr>
        <p:xfrm>
          <a:off x="981075" y="1668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{38B800F0-EBD3-4DC3-B08A-B6E9A204857C}</a:tableStyleId>
              </a:tblPr>
              <a:tblGrid>
                <a:gridCol w="2876550"/>
                <a:gridCol w="3714750"/>
                <a:gridCol w="3638550"/>
              </a:tblGrid>
              <a:tr h="46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開課名稱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開課科別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選課班級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心理學之無所不在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輔導科(</a:t>
                      </a:r>
                      <a:r>
                        <a:rPr b="1" lang="zh-TW" sz="190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綜合活動教室</a:t>
                      </a: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)40人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現代影音與文學剖析   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國文科</a:t>
                      </a:r>
                      <a:r>
                        <a:rPr b="1" lang="zh-TW" sz="1900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(普一教師)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文創設計家  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美術科(美術教室)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Roblox遊戲開發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外聘教師(電腦教室)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lang="zh-TW" sz="18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金融投資</a:t>
                      </a:r>
                      <a:endParaRPr b="1" sz="18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外聘教師(電腦教室)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/>
          <p:nvPr>
            <p:ph type="title"/>
          </p:nvPr>
        </p:nvSpPr>
        <p:spPr>
          <a:xfrm>
            <a:off x="681134" y="343262"/>
            <a:ext cx="10786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/>
              <a:t>普二多元選修課程一覽(應選一門)</a:t>
            </a:r>
            <a:endParaRPr/>
          </a:p>
        </p:txBody>
      </p:sp>
      <p:sp>
        <p:nvSpPr>
          <p:cNvPr id="124" name="Google Shape;124;p7"/>
          <p:cNvSpPr txBox="1"/>
          <p:nvPr>
            <p:ph idx="10" type="dt"/>
          </p:nvPr>
        </p:nvSpPr>
        <p:spPr>
          <a:xfrm>
            <a:off x="4572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5" name="Google Shape;125;p7"/>
          <p:cNvSpPr txBox="1"/>
          <p:nvPr>
            <p:ph idx="11" type="ftr"/>
          </p:nvPr>
        </p:nvSpPr>
        <p:spPr>
          <a:xfrm>
            <a:off x="4038600" y="38294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115-1多元選修暨彈性學習選課說明會</a:t>
            </a:r>
            <a:endParaRPr/>
          </a:p>
        </p:txBody>
      </p:sp>
      <p:sp>
        <p:nvSpPr>
          <p:cNvPr id="126" name="Google Shape;126;p7"/>
          <p:cNvSpPr txBox="1"/>
          <p:nvPr>
            <p:ph idx="12" type="sldNum"/>
          </p:nvPr>
        </p:nvSpPr>
        <p:spPr>
          <a:xfrm>
            <a:off x="89916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127" name="Google Shape;127;p7"/>
          <p:cNvGraphicFramePr/>
          <p:nvPr/>
        </p:nvGraphicFramePr>
        <p:xfrm>
          <a:off x="981075" y="1668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{38B800F0-EBD3-4DC3-B08A-B6E9A204857C}</a:tableStyleId>
              </a:tblPr>
              <a:tblGrid>
                <a:gridCol w="2876550"/>
                <a:gridCol w="3714750"/>
                <a:gridCol w="3638550"/>
              </a:tblGrid>
              <a:tr h="46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開課名稱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開課科別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選課班級</a:t>
                      </a:r>
                      <a:endParaRPr b="1" sz="25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 關係心理學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7625" marB="47625" marR="95250" marL="952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輔導科(</a:t>
                      </a:r>
                      <a:r>
                        <a:rPr b="1" lang="zh-TW" sz="190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綜合活動教室</a:t>
                      </a: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微光攝語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7625" marB="47625" marR="95250" marL="952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i="0" lang="zh-TW" sz="1900" u="none" cap="none" strike="noStrike">
                          <a:solidFill>
                            <a:srgbClr val="00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美術科</a:t>
                      </a: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(美術教室)</a:t>
                      </a:r>
                      <a:endParaRPr b="1" i="0" sz="1900" u="none" cap="none" strike="noStrike">
                        <a:solidFill>
                          <a:srgbClr val="00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現代影音</a:t>
                      </a:r>
                      <a:endParaRPr/>
                    </a:p>
                  </a:txBody>
                  <a:tcPr marT="47625" marB="47625" marR="95250" marL="952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國文科</a:t>
                      </a:r>
                      <a:r>
                        <a:rPr b="1" lang="zh-TW" sz="180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(普二教室)</a:t>
                      </a:r>
                      <a:endParaRPr b="1" i="0" sz="18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7625" marB="47625" marR="95250" marL="952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 錄音工程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7625" marB="47625" marR="95250" marL="952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音樂科(電腦教室)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b="1" i="0" lang="zh-TW" sz="18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 APCS</a:t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7625" marB="47625" marR="95250" marL="952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資訊科(電腦教室)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忠孝和平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ce45384479_0_42"/>
          <p:cNvSpPr txBox="1"/>
          <p:nvPr>
            <p:ph type="title"/>
          </p:nvPr>
        </p:nvSpPr>
        <p:spPr>
          <a:xfrm>
            <a:off x="681134" y="343262"/>
            <a:ext cx="10786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/>
              <a:t>普二彈性課程一覽(應選一門)</a:t>
            </a:r>
            <a:endParaRPr/>
          </a:p>
        </p:txBody>
      </p:sp>
      <p:sp>
        <p:nvSpPr>
          <p:cNvPr id="133" name="Google Shape;133;g1ce45384479_0_42"/>
          <p:cNvSpPr txBox="1"/>
          <p:nvPr>
            <p:ph idx="10" type="dt"/>
          </p:nvPr>
        </p:nvSpPr>
        <p:spPr>
          <a:xfrm>
            <a:off x="4572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1ce45384479_0_42"/>
          <p:cNvSpPr txBox="1"/>
          <p:nvPr>
            <p:ph idx="11" type="ftr"/>
          </p:nvPr>
        </p:nvSpPr>
        <p:spPr>
          <a:xfrm>
            <a:off x="4038600" y="38294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115-1多元選修暨彈性學習選課說明會</a:t>
            </a:r>
            <a:endParaRPr/>
          </a:p>
        </p:txBody>
      </p:sp>
      <p:sp>
        <p:nvSpPr>
          <p:cNvPr id="135" name="Google Shape;135;g1ce45384479_0_42"/>
          <p:cNvSpPr txBox="1"/>
          <p:nvPr>
            <p:ph idx="12" type="sldNum"/>
          </p:nvPr>
        </p:nvSpPr>
        <p:spPr>
          <a:xfrm>
            <a:off x="89916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136" name="Google Shape;136;g1ce45384479_0_42"/>
          <p:cNvGraphicFramePr/>
          <p:nvPr/>
        </p:nvGraphicFramePr>
        <p:xfrm>
          <a:off x="570425" y="14997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{052C18D7-A0B7-4D8C-B827-BC1E1E21FE14}</a:tableStyleId>
              </a:tblPr>
              <a:tblGrid>
                <a:gridCol w="3150875"/>
                <a:gridCol w="5063250"/>
                <a:gridCol w="2682750"/>
              </a:tblGrid>
              <a:tr h="939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開課名稱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開課科別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選課班級/組別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（請勾選）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6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國文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國文科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■理組  ■文組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英文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英文科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■理組  ■文組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數A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數學科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■理組  ■文組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化學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自然科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■理組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歷史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社會科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■文組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1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自主學習</a:t>
                      </a:r>
                      <a:endParaRPr b="1" sz="19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-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■理組  ■文組</a:t>
                      </a:r>
                      <a:endParaRPr b="1" sz="20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ce45384479_0_57"/>
          <p:cNvSpPr txBox="1"/>
          <p:nvPr>
            <p:ph type="title"/>
          </p:nvPr>
        </p:nvSpPr>
        <p:spPr>
          <a:xfrm>
            <a:off x="681134" y="343262"/>
            <a:ext cx="107862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 sz="4100"/>
              <a:t>普三彈性課程一覽(文組應選一門)</a:t>
            </a:r>
            <a:endParaRPr sz="4100"/>
          </a:p>
        </p:txBody>
      </p:sp>
      <p:sp>
        <p:nvSpPr>
          <p:cNvPr id="142" name="Google Shape;142;g1ce45384479_0_57"/>
          <p:cNvSpPr txBox="1"/>
          <p:nvPr>
            <p:ph idx="10" type="dt"/>
          </p:nvPr>
        </p:nvSpPr>
        <p:spPr>
          <a:xfrm>
            <a:off x="4572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3" name="Google Shape;143;g1ce45384479_0_57"/>
          <p:cNvSpPr txBox="1"/>
          <p:nvPr>
            <p:ph idx="11" type="ftr"/>
          </p:nvPr>
        </p:nvSpPr>
        <p:spPr>
          <a:xfrm>
            <a:off x="4038600" y="38294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zh-TW"/>
              <a:t>115-1多元選修暨彈性學習選課說明會</a:t>
            </a:r>
            <a:endParaRPr/>
          </a:p>
        </p:txBody>
      </p:sp>
      <p:sp>
        <p:nvSpPr>
          <p:cNvPr id="144" name="Google Shape;144;g1ce45384479_0_57"/>
          <p:cNvSpPr txBox="1"/>
          <p:nvPr>
            <p:ph idx="12" type="sldNum"/>
          </p:nvPr>
        </p:nvSpPr>
        <p:spPr>
          <a:xfrm>
            <a:off x="8991600" y="6459908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aphicFrame>
        <p:nvGraphicFramePr>
          <p:cNvPr id="145" name="Google Shape;145;g1ce45384479_0_57"/>
          <p:cNvGraphicFramePr/>
          <p:nvPr/>
        </p:nvGraphicFramePr>
        <p:xfrm>
          <a:off x="818525" y="1484650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{052C18D7-A0B7-4D8C-B827-BC1E1E21FE14}</a:tableStyleId>
              </a:tblPr>
              <a:tblGrid>
                <a:gridCol w="3079150"/>
                <a:gridCol w="4387825"/>
                <a:gridCol w="3181850"/>
              </a:tblGrid>
              <a:tr h="1121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開課名稱</a:t>
                      </a:r>
                      <a:endParaRPr b="1" sz="2000" u="none" cap="none" strike="noStrik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開課科別</a:t>
                      </a:r>
                      <a:endParaRPr b="1" sz="2000" u="none" cap="none" strike="noStrik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000" u="none" cap="none" strike="noStrik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選課班級/組別（請勾選）</a:t>
                      </a:r>
                      <a:endParaRPr b="1" sz="2000" u="none" cap="none" strike="noStrik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</a:tr>
              <a:tr h="80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國文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國文科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</a:t>
                      </a:r>
                      <a:r>
                        <a:rPr b="1" lang="zh-TW" sz="2000" u="none" cap="none" strike="noStrike"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文組</a:t>
                      </a:r>
                      <a:endParaRPr b="1" sz="2000" u="none" cap="none" strike="noStrike"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07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英文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英文科</a:t>
                      </a:r>
                      <a:endParaRPr sz="1400" u="none" cap="none" strike="noStrike"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5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</a:t>
                      </a:r>
                      <a:r>
                        <a:rPr b="1" lang="zh-TW" sz="2000" u="none" cap="none" strike="noStrike">
                          <a:solidFill>
                            <a:schemeClr val="dk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文組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47625" marB="47625" marR="47625" marL="47625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數A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數學科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</a:t>
                      </a:r>
                      <a:r>
                        <a:rPr b="1" lang="zh-TW" sz="2000" u="none" cap="none" strike="noStrike">
                          <a:solidFill>
                            <a:schemeClr val="dk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文組</a:t>
                      </a:r>
                      <a:endParaRPr b="1" sz="2000" u="none" cap="none" strike="noStrike">
                        <a:solidFill>
                          <a:schemeClr val="dk1"/>
                        </a:solidFill>
                        <a:latin typeface="DFKai-SB"/>
                        <a:ea typeface="DFKai-SB"/>
                        <a:cs typeface="DFKai-SB"/>
                        <a:sym typeface="DFKai-SB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0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自主學習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b="1" lang="zh-TW" sz="19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教務處</a:t>
                      </a:r>
                      <a:endParaRPr b="1" sz="19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b="1" lang="zh-TW" sz="25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■</a:t>
                      </a:r>
                      <a:r>
                        <a:rPr b="1" lang="zh-TW" sz="2000" u="none" cap="none" strike="noStrike">
                          <a:solidFill>
                            <a:schemeClr val="dk1"/>
                          </a:solidFill>
                          <a:latin typeface="DFKai-SB"/>
                          <a:ea typeface="DFKai-SB"/>
                          <a:cs typeface="DFKai-SB"/>
                          <a:sym typeface="DFKai-SB"/>
                        </a:rPr>
                        <a:t>文組</a:t>
                      </a:r>
                      <a:endParaRPr/>
                    </a:p>
                  </a:txBody>
                  <a:tcPr marT="50800" marB="50800" marR="50800" marL="50800" anchor="ctr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/>
          <p:nvPr>
            <p:ph type="title"/>
          </p:nvPr>
        </p:nvSpPr>
        <p:spPr>
          <a:xfrm>
            <a:off x="702910" y="613912"/>
            <a:ext cx="10786200" cy="97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開課行事曆</a:t>
            </a:r>
            <a:endParaRPr/>
          </a:p>
        </p:txBody>
      </p:sp>
      <p:sp>
        <p:nvSpPr>
          <p:cNvPr id="151" name="Google Shape;151;p2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2" name="Google Shape;152;p2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lang="zh-TW">
                <a:solidFill>
                  <a:srgbClr val="FFFFFF"/>
                </a:solidFill>
              </a:rPr>
              <a:t>115-1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3" name="Google Shape;153;p2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4" name="Google Shape;154;p2"/>
          <p:cNvSpPr txBox="1"/>
          <p:nvPr/>
        </p:nvSpPr>
        <p:spPr>
          <a:xfrm>
            <a:off x="6845300" y="1913300"/>
            <a:ext cx="46437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zh-TW" sz="4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各項選課表單、課程介紹等資料7/27起公告學校首頁，請自行參閱</a:t>
            </a:r>
            <a:endParaRPr b="1" i="0" sz="4800" u="none" cap="none" strike="noStrike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55" name="Google Shape;155;p2"/>
          <p:cNvGrpSpPr/>
          <p:nvPr/>
        </p:nvGrpSpPr>
        <p:grpSpPr>
          <a:xfrm>
            <a:off x="702900" y="1694250"/>
            <a:ext cx="5242284" cy="3826133"/>
            <a:chOff x="-36300" y="822627"/>
            <a:chExt cx="5242284" cy="3826133"/>
          </a:xfrm>
        </p:grpSpPr>
        <p:sp>
          <p:nvSpPr>
            <p:cNvPr id="156" name="Google Shape;156;p2"/>
            <p:cNvSpPr/>
            <p:nvPr/>
          </p:nvSpPr>
          <p:spPr>
            <a:xfrm rot="5400000">
              <a:off x="3242634" y="-434240"/>
              <a:ext cx="594900" cy="33318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F7D5CB">
                <a:alpha val="86667"/>
              </a:srgbClr>
            </a:solidFill>
            <a:ln cap="flat" cmpd="sng" w="12700">
              <a:solidFill>
                <a:srgbClr val="F7D5CB">
                  <a:alpha val="86667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 txBox="1"/>
            <p:nvPr/>
          </p:nvSpPr>
          <p:spPr>
            <a:xfrm>
              <a:off x="1888730" y="914599"/>
              <a:ext cx="3302700" cy="5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開課說明會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36300" y="822627"/>
              <a:ext cx="1874100" cy="74370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 txBox="1"/>
            <p:nvPr/>
          </p:nvSpPr>
          <p:spPr>
            <a:xfrm>
              <a:off x="-2" y="891700"/>
              <a:ext cx="1801500" cy="67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7/27起</a:t>
              </a:r>
              <a:endParaRPr b="1" i="0" sz="2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 rot="5400000">
              <a:off x="3242634" y="268697"/>
              <a:ext cx="594900" cy="33318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FFE8CA">
                <a:alpha val="86667"/>
              </a:srgbClr>
            </a:solidFill>
            <a:ln cap="flat" cmpd="sng" w="12700">
              <a:solidFill>
                <a:srgbClr val="FFE8CA">
                  <a:alpha val="86667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0" y="1562790"/>
              <a:ext cx="1874100" cy="743700"/>
            </a:xfrm>
            <a:prstGeom prst="roundRect">
              <a:avLst>
                <a:gd fmla="val 16667" name="adj"/>
              </a:avLst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 rot="5400000">
              <a:off x="3242634" y="1049454"/>
              <a:ext cx="594900" cy="33318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CCD3EA">
                <a:alpha val="86667"/>
              </a:srgbClr>
            </a:solidFill>
            <a:ln cap="flat" cmpd="sng" w="12700">
              <a:solidFill>
                <a:srgbClr val="CCD3EA">
                  <a:alpha val="86667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0" y="2343546"/>
              <a:ext cx="1874100" cy="743700"/>
            </a:xfrm>
            <a:prstGeom prst="roundRect">
              <a:avLst>
                <a:gd fmla="val 16667" name="adj"/>
              </a:avLst>
            </a:prstGeom>
            <a:solidFill>
              <a:srgbClr val="4372C3"/>
            </a:solid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 rot="5400000">
              <a:off x="3242634" y="1830210"/>
              <a:ext cx="594900" cy="33318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D4E2CE">
                <a:alpha val="86667"/>
              </a:srgbClr>
            </a:solidFill>
            <a:ln cap="flat" cmpd="sng" w="12700">
              <a:solidFill>
                <a:srgbClr val="D4E2CE">
                  <a:alpha val="86667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0" y="3124303"/>
              <a:ext cx="1874100" cy="743700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 rot="5400000">
              <a:off x="3242634" y="2610968"/>
              <a:ext cx="594900" cy="33318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rgbClr val="F7D5CB">
                <a:alpha val="86667"/>
              </a:srgbClr>
            </a:solidFill>
            <a:ln cap="flat" cmpd="sng" w="12700">
              <a:solidFill>
                <a:srgbClr val="F7D5CB">
                  <a:alpha val="86667"/>
                </a:srgbClr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0" y="3905060"/>
              <a:ext cx="1874100" cy="743700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1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2"/>
          <p:cNvGrpSpPr/>
          <p:nvPr/>
        </p:nvGrpSpPr>
        <p:grpSpPr>
          <a:xfrm>
            <a:off x="702898" y="2418725"/>
            <a:ext cx="5952652" cy="3013381"/>
            <a:chOff x="36298" y="1599077"/>
            <a:chExt cx="5952652" cy="3013381"/>
          </a:xfrm>
        </p:grpSpPr>
        <p:sp>
          <p:nvSpPr>
            <p:cNvPr id="169" name="Google Shape;169;p2"/>
            <p:cNvSpPr txBox="1"/>
            <p:nvPr/>
          </p:nvSpPr>
          <p:spPr>
            <a:xfrm>
              <a:off x="1874150" y="1666177"/>
              <a:ext cx="4114800" cy="59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線上觀看開課說明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0" name="Google Shape;170;p2"/>
            <p:cNvSpPr txBox="1"/>
            <p:nvPr/>
          </p:nvSpPr>
          <p:spPr>
            <a:xfrm>
              <a:off x="36300" y="1599077"/>
              <a:ext cx="1960200" cy="67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7/27-8/7</a:t>
              </a:r>
              <a:endParaRPr b="1" i="0" sz="2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1" name="Google Shape;171;p2"/>
            <p:cNvSpPr txBox="1"/>
            <p:nvPr/>
          </p:nvSpPr>
          <p:spPr>
            <a:xfrm>
              <a:off x="1874155" y="2446943"/>
              <a:ext cx="3302700" cy="5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正式選課(線上選投)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2" name="Google Shape;172;p2"/>
            <p:cNvSpPr txBox="1"/>
            <p:nvPr/>
          </p:nvSpPr>
          <p:spPr>
            <a:xfrm>
              <a:off x="36300" y="2379852"/>
              <a:ext cx="2004000" cy="67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7/27-8/7</a:t>
              </a:r>
              <a:endParaRPr b="1" i="0" sz="2400" u="none" cap="none" strike="noStrike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3" name="Google Shape;173;p2"/>
            <p:cNvSpPr txBox="1"/>
            <p:nvPr/>
          </p:nvSpPr>
          <p:spPr>
            <a:xfrm>
              <a:off x="1874155" y="3227700"/>
              <a:ext cx="3302700" cy="5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公告選課名單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4" name="Google Shape;174;p2"/>
            <p:cNvSpPr txBox="1"/>
            <p:nvPr/>
          </p:nvSpPr>
          <p:spPr>
            <a:xfrm>
              <a:off x="36298" y="3160601"/>
              <a:ext cx="1801500" cy="67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8/31</a:t>
              </a:r>
              <a:endParaRPr b="1" i="0" sz="2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5" name="Google Shape;175;p2"/>
            <p:cNvSpPr txBox="1"/>
            <p:nvPr/>
          </p:nvSpPr>
          <p:spPr>
            <a:xfrm>
              <a:off x="1874155" y="4008457"/>
              <a:ext cx="3302700" cy="5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3825" lIns="247650" spcFirstLastPara="1" rIns="247650" wrap="square" tIns="1238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加退選週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6" name="Google Shape;176;p2"/>
            <p:cNvSpPr txBox="1"/>
            <p:nvPr/>
          </p:nvSpPr>
          <p:spPr>
            <a:xfrm>
              <a:off x="36298" y="3941358"/>
              <a:ext cx="1801500" cy="67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b="1" i="0" lang="zh-TW" sz="2400" u="none" cap="none" strike="noStrike">
                  <a:solidFill>
                    <a:schemeClr val="lt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8/31-9/11</a:t>
              </a:r>
              <a:endParaRPr b="1" i="0" sz="2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"/>
          <p:cNvSpPr txBox="1"/>
          <p:nvPr>
            <p:ph type="title"/>
          </p:nvPr>
        </p:nvSpPr>
        <p:spPr>
          <a:xfrm>
            <a:off x="681135" y="547687"/>
            <a:ext cx="10786187" cy="10799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多元選修選課注意事項</a:t>
            </a:r>
            <a:endParaRPr/>
          </a:p>
        </p:txBody>
      </p:sp>
      <p:grpSp>
        <p:nvGrpSpPr>
          <p:cNvPr id="182" name="Google Shape;182;p3"/>
          <p:cNvGrpSpPr/>
          <p:nvPr/>
        </p:nvGrpSpPr>
        <p:grpSpPr>
          <a:xfrm>
            <a:off x="-5086297" y="471701"/>
            <a:ext cx="16655165" cy="6714572"/>
            <a:chOff x="-5639648" y="-863323"/>
            <a:chExt cx="16655165" cy="6714572"/>
          </a:xfrm>
        </p:grpSpPr>
        <p:sp>
          <p:nvSpPr>
            <p:cNvPr id="183" name="Google Shape;183;p3"/>
            <p:cNvSpPr/>
            <p:nvPr/>
          </p:nvSpPr>
          <p:spPr>
            <a:xfrm>
              <a:off x="-5639648" y="-863323"/>
              <a:ext cx="6714572" cy="6714572"/>
            </a:xfrm>
            <a:prstGeom prst="blockArc">
              <a:avLst>
                <a:gd fmla="val 18900000" name="adj1"/>
                <a:gd fmla="val 2700000" name="adj2"/>
                <a:gd fmla="val 322" name="adj3"/>
              </a:avLst>
            </a:prstGeom>
            <a:noFill/>
            <a:ln cap="flat" cmpd="sng" w="12700">
              <a:solidFill>
                <a:srgbClr val="4372C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400582" y="262664"/>
              <a:ext cx="10614935" cy="525128"/>
            </a:xfrm>
            <a:prstGeom prst="rect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3"/>
            <p:cNvSpPr txBox="1"/>
            <p:nvPr/>
          </p:nvSpPr>
          <p:spPr>
            <a:xfrm>
              <a:off x="400582" y="262664"/>
              <a:ext cx="10614935" cy="5251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1680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課程選課人數未達12人將不開課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72376" y="197023"/>
              <a:ext cx="656411" cy="656411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832536" y="1050257"/>
              <a:ext cx="10182981" cy="525128"/>
            </a:xfrm>
            <a:prstGeom prst="rect">
              <a:avLst/>
            </a:prstGeom>
            <a:gradFill>
              <a:gsLst>
                <a:gs pos="0">
                  <a:srgbClr val="CEFB9B"/>
                </a:gs>
                <a:gs pos="50000">
                  <a:srgbClr val="C5F88D"/>
                </a:gs>
                <a:gs pos="100000">
                  <a:srgbClr val="BFFD7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3"/>
            <p:cNvSpPr txBox="1"/>
            <p:nvPr/>
          </p:nvSpPr>
          <p:spPr>
            <a:xfrm>
              <a:off x="832536" y="1050257"/>
              <a:ext cx="10182981" cy="5251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1680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每人請選投三個不同的志願序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504331" y="984616"/>
              <a:ext cx="656411" cy="656411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A5F20C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1030058" y="1837851"/>
              <a:ext cx="9985459" cy="525128"/>
            </a:xfrm>
            <a:prstGeom prst="rect">
              <a:avLst/>
            </a:prstGeom>
            <a:gradFill>
              <a:gsLst>
                <a:gs pos="0">
                  <a:srgbClr val="A0F39D"/>
                </a:gs>
                <a:gs pos="50000">
                  <a:srgbClr val="92F08F"/>
                </a:gs>
                <a:gs pos="100000">
                  <a:srgbClr val="7DF37A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3"/>
            <p:cNvSpPr txBox="1"/>
            <p:nvPr/>
          </p:nvSpPr>
          <p:spPr>
            <a:xfrm>
              <a:off x="1030058" y="1837851"/>
              <a:ext cx="9985459" cy="5251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1680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三個志願序選同一個若未選上，</a:t>
              </a:r>
              <a:r>
                <a:rPr b="1" i="0" lang="zh-TW" sz="2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由教務處統一分發不得異議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701853" y="1772210"/>
              <a:ext cx="656411" cy="656411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2DE71A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1030058" y="2624945"/>
              <a:ext cx="9985459" cy="525128"/>
            </a:xfrm>
            <a:prstGeom prst="rect">
              <a:avLst/>
            </a:prstGeom>
            <a:gradFill>
              <a:gsLst>
                <a:gs pos="0">
                  <a:srgbClr val="9FECBB"/>
                </a:gs>
                <a:gs pos="50000">
                  <a:srgbClr val="91E7AF"/>
                </a:gs>
                <a:gs pos="100000">
                  <a:srgbClr val="7CE9A4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"/>
            <p:cNvSpPr txBox="1"/>
            <p:nvPr/>
          </p:nvSpPr>
          <p:spPr>
            <a:xfrm>
              <a:off x="1030058" y="2624945"/>
              <a:ext cx="9985459" cy="5251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1680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如各課程選投超過預定人數將由教務處統一抽籤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95" name="Google Shape;195;p3"/>
            <p:cNvSpPr/>
            <p:nvPr/>
          </p:nvSpPr>
          <p:spPr>
            <a:xfrm>
              <a:off x="701853" y="2559304"/>
              <a:ext cx="656411" cy="656411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27DB7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832536" y="3412539"/>
              <a:ext cx="10182981" cy="525128"/>
            </a:xfrm>
            <a:prstGeom prst="rect">
              <a:avLst/>
            </a:prstGeom>
            <a:gradFill>
              <a:gsLst>
                <a:gs pos="0">
                  <a:srgbClr val="A2E0E5"/>
                </a:gs>
                <a:gs pos="50000">
                  <a:srgbClr val="94D9E0"/>
                </a:gs>
                <a:gs pos="100000">
                  <a:srgbClr val="80D8DF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 txBox="1"/>
            <p:nvPr/>
          </p:nvSpPr>
          <p:spPr>
            <a:xfrm>
              <a:off x="832536" y="3412539"/>
              <a:ext cx="10182981" cy="5251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1680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逾時未投將由教務處統一分發不得異議</a:t>
              </a: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，請注意自己的權益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504331" y="3346898"/>
              <a:ext cx="656411" cy="656411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35C5C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400582" y="4200132"/>
              <a:ext cx="10614935" cy="525128"/>
            </a:xfrm>
            <a:prstGeom prst="rect">
              <a:avLst/>
            </a:prstGeom>
            <a:gradFill>
              <a:gsLst>
                <a:gs pos="0">
                  <a:srgbClr val="A6B6DE"/>
                </a:gs>
                <a:gs pos="50000">
                  <a:srgbClr val="97A9D8"/>
                </a:gs>
                <a:gs pos="100000">
                  <a:srgbClr val="859CD6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3"/>
            <p:cNvSpPr txBox="1"/>
            <p:nvPr/>
          </p:nvSpPr>
          <p:spPr>
            <a:xfrm>
              <a:off x="400582" y="4200132"/>
              <a:ext cx="10614935" cy="5251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1680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選投後欲修改可於時間內用學校帳號登入選課表單修改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72376" y="4134491"/>
              <a:ext cx="656411" cy="656411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4371C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3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3" name="Google Shape;203;p3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lang="zh-TW">
                <a:solidFill>
                  <a:srgbClr val="FFFFFF"/>
                </a:solidFill>
              </a:rPr>
              <a:t>115-1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4" name="Google Shape;204;p3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"/>
          <p:cNvSpPr txBox="1"/>
          <p:nvPr>
            <p:ph type="title"/>
          </p:nvPr>
        </p:nvSpPr>
        <p:spPr>
          <a:xfrm>
            <a:off x="681135" y="547687"/>
            <a:ext cx="107862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icrosoft JhengHei"/>
              <a:buNone/>
            </a:pPr>
            <a:r>
              <a:rPr lang="zh-TW"/>
              <a:t>彈性學習選課注意事項</a:t>
            </a:r>
            <a:endParaRPr/>
          </a:p>
        </p:txBody>
      </p:sp>
      <p:grpSp>
        <p:nvGrpSpPr>
          <p:cNvPr id="210" name="Google Shape;210;p4"/>
          <p:cNvGrpSpPr/>
          <p:nvPr/>
        </p:nvGrpSpPr>
        <p:grpSpPr>
          <a:xfrm>
            <a:off x="-5070481" y="471701"/>
            <a:ext cx="16579990" cy="6714572"/>
            <a:chOff x="-5639648" y="-863323"/>
            <a:chExt cx="16579990" cy="6714572"/>
          </a:xfrm>
        </p:grpSpPr>
        <p:sp>
          <p:nvSpPr>
            <p:cNvPr id="211" name="Google Shape;211;p4"/>
            <p:cNvSpPr/>
            <p:nvPr/>
          </p:nvSpPr>
          <p:spPr>
            <a:xfrm>
              <a:off x="-5639648" y="-863323"/>
              <a:ext cx="6714572" cy="6714572"/>
            </a:xfrm>
            <a:prstGeom prst="blockArc">
              <a:avLst>
                <a:gd fmla="val 18900000" name="adj1"/>
                <a:gd fmla="val 2700000" name="adj2"/>
                <a:gd fmla="val 322" name="adj3"/>
              </a:avLst>
            </a:prstGeom>
            <a:noFill/>
            <a:ln cap="flat" cmpd="sng" w="12700">
              <a:solidFill>
                <a:srgbClr val="4372C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469914" y="311645"/>
              <a:ext cx="10470428" cy="623690"/>
            </a:xfrm>
            <a:prstGeom prst="rect">
              <a:avLst/>
            </a:prstGeom>
            <a:gradFill>
              <a:gsLst>
                <a:gs pos="0">
                  <a:srgbClr val="FFDC9B"/>
                </a:gs>
                <a:gs pos="50000">
                  <a:srgbClr val="FFD68D"/>
                </a:gs>
                <a:gs pos="100000">
                  <a:srgbClr val="FFD478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4"/>
            <p:cNvSpPr txBox="1"/>
            <p:nvPr/>
          </p:nvSpPr>
          <p:spPr>
            <a:xfrm>
              <a:off x="469914" y="311645"/>
              <a:ext cx="10470428" cy="6236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9505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課程選課人數未達12人將不開課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14" name="Google Shape;214;p4"/>
            <p:cNvSpPr/>
            <p:nvPr/>
          </p:nvSpPr>
          <p:spPr>
            <a:xfrm>
              <a:off x="80108" y="233684"/>
              <a:ext cx="779612" cy="77961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chemeClr val="accent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916832" y="1246881"/>
              <a:ext cx="10023510" cy="623690"/>
            </a:xfrm>
            <a:prstGeom prst="rect">
              <a:avLst/>
            </a:prstGeom>
            <a:gradFill>
              <a:gsLst>
                <a:gs pos="0">
                  <a:srgbClr val="BEF99C"/>
                </a:gs>
                <a:gs pos="50000">
                  <a:srgbClr val="B4F68E"/>
                </a:gs>
                <a:gs pos="100000">
                  <a:srgbClr val="A9FA79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4"/>
            <p:cNvSpPr txBox="1"/>
            <p:nvPr/>
          </p:nvSpPr>
          <p:spPr>
            <a:xfrm>
              <a:off x="916832" y="1246881"/>
              <a:ext cx="10023510" cy="6236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9505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各課程選投請注意授課老師是否有設定</a:t>
              </a:r>
              <a:r>
                <a:rPr b="1" i="0" lang="zh-TW" sz="2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選課門檻</a:t>
              </a:r>
              <a:endParaRPr b="1" i="0" sz="2800" u="none" cap="none" strike="noStrike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17" name="Google Shape;217;p4"/>
            <p:cNvSpPr/>
            <p:nvPr/>
          </p:nvSpPr>
          <p:spPr>
            <a:xfrm>
              <a:off x="527026" y="1168920"/>
              <a:ext cx="779612" cy="77961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85F01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1054000" y="2182117"/>
              <a:ext cx="9886342" cy="623690"/>
            </a:xfrm>
            <a:prstGeom prst="rect">
              <a:avLst/>
            </a:prstGeom>
            <a:gradFill>
              <a:gsLst>
                <a:gs pos="0">
                  <a:srgbClr val="9EF0A6"/>
                </a:gs>
                <a:gs pos="50000">
                  <a:srgbClr val="90EC98"/>
                </a:gs>
                <a:gs pos="100000">
                  <a:srgbClr val="7BEE86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4"/>
            <p:cNvSpPr txBox="1"/>
            <p:nvPr/>
          </p:nvSpPr>
          <p:spPr>
            <a:xfrm>
              <a:off x="1054000" y="2182117"/>
              <a:ext cx="9886200" cy="62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9505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如不選課可於8/7前至教務處</a:t>
              </a:r>
              <a:r>
                <a:rPr b="1" i="0" lang="zh-TW" sz="2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完成</a:t>
              </a: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「線上自學」申請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664194" y="2104156"/>
              <a:ext cx="779612" cy="77961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21E146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916832" y="3117353"/>
              <a:ext cx="10023510" cy="623690"/>
            </a:xfrm>
            <a:prstGeom prst="rect">
              <a:avLst/>
            </a:prstGeom>
            <a:gradFill>
              <a:gsLst>
                <a:gs pos="0">
                  <a:srgbClr val="A1E6DF"/>
                </a:gs>
                <a:gs pos="50000">
                  <a:srgbClr val="93E2D9"/>
                </a:gs>
                <a:gs pos="100000">
                  <a:srgbClr val="7FE2D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4"/>
            <p:cNvSpPr txBox="1"/>
            <p:nvPr/>
          </p:nvSpPr>
          <p:spPr>
            <a:xfrm>
              <a:off x="916832" y="3117353"/>
              <a:ext cx="10023510" cy="6236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9505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rgbClr val="FF000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逾時未投將由教務處統一分發不得異議</a:t>
              </a: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，請注意自己的權益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3" name="Google Shape;223;p4"/>
            <p:cNvSpPr/>
            <p:nvPr/>
          </p:nvSpPr>
          <p:spPr>
            <a:xfrm>
              <a:off x="527026" y="3039392"/>
              <a:ext cx="779612" cy="77961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31D2C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4"/>
            <p:cNvSpPr/>
            <p:nvPr/>
          </p:nvSpPr>
          <p:spPr>
            <a:xfrm>
              <a:off x="469914" y="4052590"/>
              <a:ext cx="10470428" cy="623690"/>
            </a:xfrm>
            <a:prstGeom prst="rect">
              <a:avLst/>
            </a:prstGeom>
            <a:gradFill>
              <a:gsLst>
                <a:gs pos="0">
                  <a:srgbClr val="A6B6DE"/>
                </a:gs>
                <a:gs pos="50000">
                  <a:srgbClr val="97A9D8"/>
                </a:gs>
                <a:gs pos="100000">
                  <a:srgbClr val="859CD6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4"/>
            <p:cNvSpPr txBox="1"/>
            <p:nvPr/>
          </p:nvSpPr>
          <p:spPr>
            <a:xfrm>
              <a:off x="469914" y="4052590"/>
              <a:ext cx="10470428" cy="6236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1100" lIns="495050" spcFirstLastPara="1" rIns="71100" wrap="square" tIns="711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b="1" i="0" lang="zh-TW" sz="2800" u="none" cap="none" strike="noStrike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選投後欲修改可於時間內用學校帳號登入選課表單修改</a:t>
              </a:r>
              <a:endParaRPr b="1" i="0" sz="28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26" name="Google Shape;226;p4"/>
            <p:cNvSpPr/>
            <p:nvPr/>
          </p:nvSpPr>
          <p:spPr>
            <a:xfrm>
              <a:off x="80108" y="3974628"/>
              <a:ext cx="779612" cy="779612"/>
            </a:xfrm>
            <a:prstGeom prst="ellipse">
              <a:avLst/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chemeClr val="lt1"/>
                </a:gs>
              </a:gsLst>
              <a:lin ang="5400000" scaled="0"/>
            </a:gradFill>
            <a:ln cap="flat" cmpd="sng" w="9525">
              <a:solidFill>
                <a:srgbClr val="4371C3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7" name="Google Shape;227;p4"/>
          <p:cNvSpPr txBox="1"/>
          <p:nvPr>
            <p:ph idx="10" type="dt"/>
          </p:nvPr>
        </p:nvSpPr>
        <p:spPr>
          <a:xfrm>
            <a:off x="4572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r>
              <a:t/>
            </a:r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8" name="Google Shape;228;p4"/>
          <p:cNvSpPr txBox="1"/>
          <p:nvPr>
            <p:ph idx="11" type="ftr"/>
          </p:nvPr>
        </p:nvSpPr>
        <p:spPr>
          <a:xfrm>
            <a:off x="4038600" y="38294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icrosoft JhengHei"/>
              <a:buNone/>
            </a:pPr>
            <a:r>
              <a:rPr lang="zh-TW">
                <a:solidFill>
                  <a:srgbClr val="FFFFFF"/>
                </a:solidFill>
              </a:rPr>
              <a:t>115-1</a:t>
            </a:r>
            <a:r>
              <a:rPr b="1" i="0" lang="zh-TW" sz="14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多元選修暨彈性學習選課說明會</a:t>
            </a:r>
            <a:endParaRPr b="1" i="0" sz="14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9" name="Google Shape;229;p4"/>
          <p:cNvSpPr txBox="1"/>
          <p:nvPr>
            <p:ph idx="12" type="sldNum"/>
          </p:nvPr>
        </p:nvSpPr>
        <p:spPr>
          <a:xfrm>
            <a:off x="8991600" y="645990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icrosoft JhengHei"/>
              <a:buNone/>
            </a:pPr>
            <a:fld id="{00000000-1234-1234-1234-123412341234}" type="slidenum">
              <a:rPr b="1" i="0" lang="zh-TW" sz="1600" u="none" cap="none" strike="noStrik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‹#›</a:t>
            </a:fld>
            <a:endParaRPr b="1" i="0" sz="1600" u="none" cap="none" strike="noStrik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2021-08-02T00:08:33Z</dcterms:created>
  <dc:creator>user</dc:creator>
</cp:coreProperties>
</file>