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12192000"/>
  <p:notesSz cx="6797675" cy="99282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1" roundtripDataSignature="AMtx7miTtOYx23f/PdARfagbWFs8rNeJ9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921F50D-0633-4645-9EF7-39CFDDD69695}">
  <a:tblStyle styleId="{1921F50D-0633-4645-9EF7-39CFDDD69695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BF1E8"/>
          </a:solidFill>
        </a:fill>
      </a:tcStyle>
    </a:wholeTbl>
    <a:band1H>
      <a:tcTxStyle b="off" i="off"/>
      <a:tcStyle>
        <a:fill>
          <a:solidFill>
            <a:srgbClr val="D4E2CE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D4E2CE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6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6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6"/>
          </a:solidFill>
        </a:fill>
      </a:tcStyle>
    </a:firstRow>
    <a:neCell>
      <a:tcTxStyle b="off" i="off"/>
    </a:neCell>
    <a:nwCell>
      <a:tcTxStyle b="off" i="off"/>
    </a:nwCell>
  </a:tblStyle>
  <a:tblStyle styleId="{ED17B01F-3614-4FC4-B31A-5CA2A54BEA85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0443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" type="body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:notes"/>
          <p:cNvSpPr txBox="1"/>
          <p:nvPr>
            <p:ph idx="1" type="body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1" name="Google Shape;211;p3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4:notes"/>
          <p:cNvSpPr txBox="1"/>
          <p:nvPr>
            <p:ph idx="1" type="body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0" name="Google Shape;240;p4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5:notes"/>
          <p:cNvSpPr txBox="1"/>
          <p:nvPr>
            <p:ph idx="1" type="body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6" name="Google Shape;266;p5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6:notes"/>
          <p:cNvSpPr txBox="1"/>
          <p:nvPr>
            <p:ph idx="1" type="body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6" name="Google Shape;276;p6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3:notes"/>
          <p:cNvSpPr txBox="1"/>
          <p:nvPr>
            <p:ph idx="1" type="body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7" name="Google Shape;327;p33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110d2471c00_0_0:notes"/>
          <p:cNvSpPr txBox="1"/>
          <p:nvPr>
            <p:ph idx="1" type="body"/>
          </p:nvPr>
        </p:nvSpPr>
        <p:spPr>
          <a:xfrm>
            <a:off x="679768" y="4777958"/>
            <a:ext cx="5438100" cy="39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50" name="Google Shape;350;g110d2471c00_0_0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2:notes"/>
          <p:cNvSpPr txBox="1"/>
          <p:nvPr>
            <p:ph idx="1" type="body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3" name="Google Shape;103;p32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ce45384479_0_0:notes"/>
          <p:cNvSpPr txBox="1"/>
          <p:nvPr>
            <p:ph idx="1" type="body"/>
          </p:nvPr>
        </p:nvSpPr>
        <p:spPr>
          <a:xfrm>
            <a:off x="679768" y="4777958"/>
            <a:ext cx="5438100" cy="39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4" name="Google Shape;114;g1ce45384479_0_0:notes"/>
          <p:cNvSpPr/>
          <p:nvPr>
            <p:ph idx="2" type="sldImg"/>
          </p:nvPr>
        </p:nvSpPr>
        <p:spPr>
          <a:xfrm>
            <a:off x="422275" y="1241425"/>
            <a:ext cx="59532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ce45384479_0_33:notes"/>
          <p:cNvSpPr txBox="1"/>
          <p:nvPr>
            <p:ph idx="1" type="body"/>
          </p:nvPr>
        </p:nvSpPr>
        <p:spPr>
          <a:xfrm>
            <a:off x="679768" y="4777958"/>
            <a:ext cx="5438100" cy="39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4" name="Google Shape;124;g1ce45384479_0_33:notes"/>
          <p:cNvSpPr/>
          <p:nvPr>
            <p:ph idx="2" type="sldImg"/>
          </p:nvPr>
        </p:nvSpPr>
        <p:spPr>
          <a:xfrm>
            <a:off x="422275" y="1241425"/>
            <a:ext cx="59532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ce45384479_0_42:notes"/>
          <p:cNvSpPr txBox="1"/>
          <p:nvPr>
            <p:ph idx="1" type="body"/>
          </p:nvPr>
        </p:nvSpPr>
        <p:spPr>
          <a:xfrm>
            <a:off x="679768" y="4777958"/>
            <a:ext cx="5438100" cy="39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5" name="Google Shape;135;g1ce45384479_0_42:notes"/>
          <p:cNvSpPr/>
          <p:nvPr>
            <p:ph idx="2" type="sldImg"/>
          </p:nvPr>
        </p:nvSpPr>
        <p:spPr>
          <a:xfrm>
            <a:off x="422275" y="1241425"/>
            <a:ext cx="59532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ce45384479_0_57:notes"/>
          <p:cNvSpPr txBox="1"/>
          <p:nvPr>
            <p:ph idx="1" type="body"/>
          </p:nvPr>
        </p:nvSpPr>
        <p:spPr>
          <a:xfrm>
            <a:off x="679768" y="4777958"/>
            <a:ext cx="5438100" cy="39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6" name="Google Shape;146;g1ce45384479_0_57:notes"/>
          <p:cNvSpPr/>
          <p:nvPr>
            <p:ph idx="2" type="sldImg"/>
          </p:nvPr>
        </p:nvSpPr>
        <p:spPr>
          <a:xfrm>
            <a:off x="422275" y="1241425"/>
            <a:ext cx="59532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ce45384479_0_77:notes"/>
          <p:cNvSpPr txBox="1"/>
          <p:nvPr>
            <p:ph idx="1" type="body"/>
          </p:nvPr>
        </p:nvSpPr>
        <p:spPr>
          <a:xfrm>
            <a:off x="679768" y="4777958"/>
            <a:ext cx="5438100" cy="39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1ce45384479_0_77:notes"/>
          <p:cNvSpPr/>
          <p:nvPr>
            <p:ph idx="2" type="sldImg"/>
          </p:nvPr>
        </p:nvSpPr>
        <p:spPr>
          <a:xfrm>
            <a:off x="422275" y="1241425"/>
            <a:ext cx="59532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ce45384479_0_91:notes"/>
          <p:cNvSpPr txBox="1"/>
          <p:nvPr>
            <p:ph idx="1" type="body"/>
          </p:nvPr>
        </p:nvSpPr>
        <p:spPr>
          <a:xfrm>
            <a:off x="679768" y="4777958"/>
            <a:ext cx="5438100" cy="39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g1ce45384479_0_91:notes"/>
          <p:cNvSpPr/>
          <p:nvPr>
            <p:ph idx="2" type="sldImg"/>
          </p:nvPr>
        </p:nvSpPr>
        <p:spPr>
          <a:xfrm>
            <a:off x="422275" y="1241425"/>
            <a:ext cx="59532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:notes"/>
          <p:cNvSpPr txBox="1"/>
          <p:nvPr>
            <p:ph idx="1" type="body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6" name="Google Shape;176;p2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icrosoft JhengHe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21"/>
          <p:cNvSpPr txBox="1"/>
          <p:nvPr>
            <p:ph idx="10" type="dt"/>
          </p:nvPr>
        </p:nvSpPr>
        <p:spPr>
          <a:xfrm>
            <a:off x="4572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1"/>
          <p:cNvSpPr txBox="1"/>
          <p:nvPr>
            <p:ph idx="11" type="ftr"/>
          </p:nvPr>
        </p:nvSpPr>
        <p:spPr>
          <a:xfrm>
            <a:off x="4038600" y="3829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1"/>
          <p:cNvSpPr txBox="1"/>
          <p:nvPr>
            <p:ph idx="12" type="sldNum"/>
          </p:nvPr>
        </p:nvSpPr>
        <p:spPr>
          <a:xfrm>
            <a:off x="89916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0"/>
          <p:cNvSpPr txBox="1"/>
          <p:nvPr>
            <p:ph type="title"/>
          </p:nvPr>
        </p:nvSpPr>
        <p:spPr>
          <a:xfrm>
            <a:off x="681135" y="547687"/>
            <a:ext cx="1078618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0"/>
          <p:cNvSpPr txBox="1"/>
          <p:nvPr>
            <p:ph idx="1" type="body"/>
          </p:nvPr>
        </p:nvSpPr>
        <p:spPr>
          <a:xfrm rot="5400000">
            <a:off x="3898560" y="-1209236"/>
            <a:ext cx="4351338" cy="10786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0"/>
          <p:cNvSpPr txBox="1"/>
          <p:nvPr>
            <p:ph idx="10" type="dt"/>
          </p:nvPr>
        </p:nvSpPr>
        <p:spPr>
          <a:xfrm>
            <a:off x="4572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0"/>
          <p:cNvSpPr txBox="1"/>
          <p:nvPr>
            <p:ph idx="11" type="ftr"/>
          </p:nvPr>
        </p:nvSpPr>
        <p:spPr>
          <a:xfrm>
            <a:off x="4038600" y="3829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0"/>
          <p:cNvSpPr txBox="1"/>
          <p:nvPr>
            <p:ph idx="12" type="sldNum"/>
          </p:nvPr>
        </p:nvSpPr>
        <p:spPr>
          <a:xfrm>
            <a:off x="89916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3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" name="Google Shape;87;p31"/>
          <p:cNvSpPr txBox="1"/>
          <p:nvPr>
            <p:ph idx="10" type="dt"/>
          </p:nvPr>
        </p:nvSpPr>
        <p:spPr>
          <a:xfrm>
            <a:off x="4572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31"/>
          <p:cNvSpPr txBox="1"/>
          <p:nvPr>
            <p:ph idx="11" type="ftr"/>
          </p:nvPr>
        </p:nvSpPr>
        <p:spPr>
          <a:xfrm>
            <a:off x="4038600" y="3829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31"/>
          <p:cNvSpPr txBox="1"/>
          <p:nvPr>
            <p:ph idx="12" type="sldNum"/>
          </p:nvPr>
        </p:nvSpPr>
        <p:spPr>
          <a:xfrm>
            <a:off x="89916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物件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3"/>
          <p:cNvSpPr txBox="1"/>
          <p:nvPr>
            <p:ph type="title"/>
          </p:nvPr>
        </p:nvSpPr>
        <p:spPr>
          <a:xfrm>
            <a:off x="681135" y="547687"/>
            <a:ext cx="1078618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3"/>
          <p:cNvSpPr txBox="1"/>
          <p:nvPr>
            <p:ph idx="1" type="body"/>
          </p:nvPr>
        </p:nvSpPr>
        <p:spPr>
          <a:xfrm>
            <a:off x="681135" y="2008188"/>
            <a:ext cx="10786187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23"/>
          <p:cNvSpPr txBox="1"/>
          <p:nvPr>
            <p:ph idx="10" type="dt"/>
          </p:nvPr>
        </p:nvSpPr>
        <p:spPr>
          <a:xfrm>
            <a:off x="4572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3"/>
          <p:cNvSpPr txBox="1"/>
          <p:nvPr>
            <p:ph idx="11" type="ftr"/>
          </p:nvPr>
        </p:nvSpPr>
        <p:spPr>
          <a:xfrm>
            <a:off x="4038600" y="3829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3"/>
          <p:cNvSpPr txBox="1"/>
          <p:nvPr>
            <p:ph idx="12" type="sldNum"/>
          </p:nvPr>
        </p:nvSpPr>
        <p:spPr>
          <a:xfrm>
            <a:off x="89916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項物件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2"/>
          <p:cNvSpPr txBox="1"/>
          <p:nvPr>
            <p:ph type="title"/>
          </p:nvPr>
        </p:nvSpPr>
        <p:spPr>
          <a:xfrm>
            <a:off x="681135" y="547687"/>
            <a:ext cx="1078618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2"/>
          <p:cNvSpPr txBox="1"/>
          <p:nvPr>
            <p:ph idx="10" type="dt"/>
          </p:nvPr>
        </p:nvSpPr>
        <p:spPr>
          <a:xfrm>
            <a:off x="4572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2"/>
          <p:cNvSpPr txBox="1"/>
          <p:nvPr>
            <p:ph idx="11" type="ftr"/>
          </p:nvPr>
        </p:nvSpPr>
        <p:spPr>
          <a:xfrm>
            <a:off x="4038600" y="3829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2"/>
          <p:cNvSpPr txBox="1"/>
          <p:nvPr>
            <p:ph idx="12" type="sldNum"/>
          </p:nvPr>
        </p:nvSpPr>
        <p:spPr>
          <a:xfrm>
            <a:off x="89916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對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4"/>
          <p:cNvSpPr txBox="1"/>
          <p:nvPr>
            <p:ph idx="10" type="dt"/>
          </p:nvPr>
        </p:nvSpPr>
        <p:spPr>
          <a:xfrm>
            <a:off x="4572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4"/>
          <p:cNvSpPr txBox="1"/>
          <p:nvPr>
            <p:ph idx="11" type="ftr"/>
          </p:nvPr>
        </p:nvSpPr>
        <p:spPr>
          <a:xfrm>
            <a:off x="4038600" y="3829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4"/>
          <p:cNvSpPr txBox="1"/>
          <p:nvPr>
            <p:ph idx="12" type="sldNum"/>
          </p:nvPr>
        </p:nvSpPr>
        <p:spPr>
          <a:xfrm>
            <a:off x="89916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章節標題" type="secHead">
  <p:cSld name="SECTION_HEAD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icrosoft JhengHe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2" name="Google Shape;52;p25"/>
          <p:cNvSpPr txBox="1"/>
          <p:nvPr>
            <p:ph idx="10" type="dt"/>
          </p:nvPr>
        </p:nvSpPr>
        <p:spPr>
          <a:xfrm>
            <a:off x="4572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5"/>
          <p:cNvSpPr txBox="1"/>
          <p:nvPr>
            <p:ph idx="11" type="ftr"/>
          </p:nvPr>
        </p:nvSpPr>
        <p:spPr>
          <a:xfrm>
            <a:off x="4038600" y="3829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5"/>
          <p:cNvSpPr txBox="1"/>
          <p:nvPr>
            <p:ph idx="12" type="sldNum"/>
          </p:nvPr>
        </p:nvSpPr>
        <p:spPr>
          <a:xfrm>
            <a:off x="89916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6"/>
          <p:cNvSpPr txBox="1"/>
          <p:nvPr>
            <p:ph type="title"/>
          </p:nvPr>
        </p:nvSpPr>
        <p:spPr>
          <a:xfrm>
            <a:off x="681135" y="547687"/>
            <a:ext cx="1078618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6"/>
          <p:cNvSpPr txBox="1"/>
          <p:nvPr>
            <p:ph idx="10" type="dt"/>
          </p:nvPr>
        </p:nvSpPr>
        <p:spPr>
          <a:xfrm>
            <a:off x="4572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6"/>
          <p:cNvSpPr txBox="1"/>
          <p:nvPr>
            <p:ph idx="11" type="ftr"/>
          </p:nvPr>
        </p:nvSpPr>
        <p:spPr>
          <a:xfrm>
            <a:off x="4038600" y="3829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6"/>
          <p:cNvSpPr txBox="1"/>
          <p:nvPr>
            <p:ph idx="12" type="sldNum"/>
          </p:nvPr>
        </p:nvSpPr>
        <p:spPr>
          <a:xfrm>
            <a:off x="89916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7"/>
          <p:cNvSpPr txBox="1"/>
          <p:nvPr>
            <p:ph idx="10" type="dt"/>
          </p:nvPr>
        </p:nvSpPr>
        <p:spPr>
          <a:xfrm>
            <a:off x="4572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7"/>
          <p:cNvSpPr txBox="1"/>
          <p:nvPr>
            <p:ph idx="11" type="ftr"/>
          </p:nvPr>
        </p:nvSpPr>
        <p:spPr>
          <a:xfrm>
            <a:off x="4038600" y="3829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7"/>
          <p:cNvSpPr txBox="1"/>
          <p:nvPr>
            <p:ph idx="12" type="sldNum"/>
          </p:nvPr>
        </p:nvSpPr>
        <p:spPr>
          <a:xfrm>
            <a:off x="89916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內容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icrosoft JhengHe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7" name="Google Shape;67;p2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8" name="Google Shape;68;p28"/>
          <p:cNvSpPr txBox="1"/>
          <p:nvPr>
            <p:ph idx="10" type="dt"/>
          </p:nvPr>
        </p:nvSpPr>
        <p:spPr>
          <a:xfrm>
            <a:off x="4572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8"/>
          <p:cNvSpPr txBox="1"/>
          <p:nvPr>
            <p:ph idx="11" type="ftr"/>
          </p:nvPr>
        </p:nvSpPr>
        <p:spPr>
          <a:xfrm>
            <a:off x="4038600" y="3829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8"/>
          <p:cNvSpPr txBox="1"/>
          <p:nvPr>
            <p:ph idx="12" type="sldNum"/>
          </p:nvPr>
        </p:nvSpPr>
        <p:spPr>
          <a:xfrm>
            <a:off x="89916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圖片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icrosoft JhengHe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4" name="Google Shape;74;p2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5" name="Google Shape;75;p29"/>
          <p:cNvSpPr txBox="1"/>
          <p:nvPr>
            <p:ph idx="10" type="dt"/>
          </p:nvPr>
        </p:nvSpPr>
        <p:spPr>
          <a:xfrm>
            <a:off x="4572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9"/>
          <p:cNvSpPr txBox="1"/>
          <p:nvPr>
            <p:ph idx="11" type="ftr"/>
          </p:nvPr>
        </p:nvSpPr>
        <p:spPr>
          <a:xfrm>
            <a:off x="4038600" y="3829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9"/>
          <p:cNvSpPr txBox="1"/>
          <p:nvPr>
            <p:ph idx="12" type="sldNum"/>
          </p:nvPr>
        </p:nvSpPr>
        <p:spPr>
          <a:xfrm>
            <a:off x="89916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8.xml"/><Relationship Id="rId10" Type="http://schemas.openxmlformats.org/officeDocument/2006/relationships/slideLayout" Target="../slideLayouts/slideLayout7.xml"/><Relationship Id="rId13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9.xml"/><Relationship Id="rId1" Type="http://schemas.openxmlformats.org/officeDocument/2006/relationships/image" Target="../media/image5.png"/><Relationship Id="rId2" Type="http://schemas.openxmlformats.org/officeDocument/2006/relationships/image" Target="../media/image3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9" Type="http://schemas.openxmlformats.org/officeDocument/2006/relationships/slideLayout" Target="../slideLayouts/slideLayout6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0"/>
          <p:cNvPicPr preferRelativeResize="0"/>
          <p:nvPr/>
        </p:nvPicPr>
        <p:blipFill rotWithShape="1">
          <a:blip r:embed="rId1">
            <a:alphaModFix/>
          </a:blip>
          <a:srcRect b="28355" l="0" r="0" t="28355"/>
          <a:stretch/>
        </p:blipFill>
        <p:spPr>
          <a:xfrm rot="10800000"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0"/>
          <p:cNvSpPr/>
          <p:nvPr/>
        </p:nvSpPr>
        <p:spPr>
          <a:xfrm>
            <a:off x="0" y="-2"/>
            <a:ext cx="12192000" cy="6858002"/>
          </a:xfrm>
          <a:prstGeom prst="rect">
            <a:avLst/>
          </a:prstGeom>
          <a:solidFill>
            <a:schemeClr val="lt1">
              <a:alpha val="7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1" i="0" sz="18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2" name="Google Shape;12;p20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fmla="val 6356" name="adj1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3" name="Google Shape;13;p20"/>
          <p:cNvSpPr txBox="1"/>
          <p:nvPr>
            <p:ph type="title"/>
          </p:nvPr>
        </p:nvSpPr>
        <p:spPr>
          <a:xfrm>
            <a:off x="681135" y="547687"/>
            <a:ext cx="1078618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icrosoft JhengHei"/>
              <a:buNone/>
              <a:defRPr b="1" i="0" sz="44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0"/>
          <p:cNvSpPr txBox="1"/>
          <p:nvPr>
            <p:ph idx="1" type="body"/>
          </p:nvPr>
        </p:nvSpPr>
        <p:spPr>
          <a:xfrm>
            <a:off x="681135" y="2008188"/>
            <a:ext cx="10786187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72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1" i="0" sz="36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1" i="0" sz="3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indent="-4064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1" i="0" sz="28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indent="-3810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indent="-3810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0"/>
          <p:cNvSpPr txBox="1"/>
          <p:nvPr>
            <p:ph idx="10" type="dt"/>
          </p:nvPr>
        </p:nvSpPr>
        <p:spPr>
          <a:xfrm>
            <a:off x="4572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0"/>
          <p:cNvSpPr txBox="1"/>
          <p:nvPr>
            <p:ph idx="11" type="ftr"/>
          </p:nvPr>
        </p:nvSpPr>
        <p:spPr>
          <a:xfrm>
            <a:off x="4038600" y="3829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20"/>
          <p:cNvSpPr txBox="1"/>
          <p:nvPr>
            <p:ph idx="12" type="sldNum"/>
          </p:nvPr>
        </p:nvSpPr>
        <p:spPr>
          <a:xfrm>
            <a:off x="89916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  <a:defRPr b="1" i="0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pSp>
        <p:nvGrpSpPr>
          <p:cNvPr id="18" name="Google Shape;18;p20"/>
          <p:cNvGrpSpPr/>
          <p:nvPr/>
        </p:nvGrpSpPr>
        <p:grpSpPr>
          <a:xfrm>
            <a:off x="4868717" y="6424740"/>
            <a:ext cx="2454566" cy="429208"/>
            <a:chOff x="4652638" y="6446527"/>
            <a:chExt cx="2454566" cy="429208"/>
          </a:xfrm>
        </p:grpSpPr>
        <p:pic>
          <p:nvPicPr>
            <p:cNvPr id="19" name="Google Shape;19;p20"/>
            <p:cNvPicPr preferRelativeResize="0"/>
            <p:nvPr/>
          </p:nvPicPr>
          <p:blipFill rotWithShape="1">
            <a:blip r:embed="rId2">
              <a:alphaModFix/>
            </a:blip>
            <a:srcRect b="0" l="15758" r="0" t="-5009"/>
            <a:stretch/>
          </p:blipFill>
          <p:spPr>
            <a:xfrm>
              <a:off x="5041251" y="6446527"/>
              <a:ext cx="2065953" cy="42920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Google Shape;20;p2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2638" y="6466825"/>
              <a:ext cx="388613" cy="388613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"/>
          <p:cNvSpPr txBox="1"/>
          <p:nvPr>
            <p:ph type="ctrTitle"/>
          </p:nvPr>
        </p:nvSpPr>
        <p:spPr>
          <a:xfrm>
            <a:off x="1136752" y="1831362"/>
            <a:ext cx="9918496" cy="12148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Microsoft JhengHei"/>
              <a:buNone/>
            </a:pPr>
            <a:r>
              <a:rPr lang="zh-TW"/>
              <a:t>多元選修暨彈性課程開課說明會</a:t>
            </a:r>
            <a:endParaRPr/>
          </a:p>
        </p:txBody>
      </p:sp>
      <p:sp>
        <p:nvSpPr>
          <p:cNvPr id="95" name="Google Shape;95;p1"/>
          <p:cNvSpPr txBox="1"/>
          <p:nvPr>
            <p:ph idx="1" type="subTitle"/>
          </p:nvPr>
        </p:nvSpPr>
        <p:spPr>
          <a:xfrm>
            <a:off x="1293876" y="3456432"/>
            <a:ext cx="9604248" cy="28254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135"/>
              </a:buClr>
              <a:buSzPct val="100000"/>
              <a:buNone/>
            </a:pPr>
            <a:r>
              <a:rPr lang="zh-TW" sz="5400">
                <a:solidFill>
                  <a:srgbClr val="548135"/>
                </a:solidFill>
              </a:rPr>
              <a:t>普二：112年1月06日(星期五)，</a:t>
            </a:r>
            <a:r>
              <a:rPr lang="zh-TW" sz="5400">
                <a:solidFill>
                  <a:srgbClr val="548135"/>
                </a:solidFill>
              </a:rPr>
              <a:t>14:05-14:55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135"/>
              </a:buClr>
              <a:buSzPct val="100000"/>
              <a:buNone/>
            </a:pPr>
            <a:r>
              <a:rPr lang="zh-TW" sz="5400">
                <a:solidFill>
                  <a:srgbClr val="548135"/>
                </a:solidFill>
              </a:rPr>
              <a:t>普三：112年1月17日(星期二)，07:25-07:55</a:t>
            </a:r>
            <a:endParaRPr sz="5400">
              <a:solidFill>
                <a:srgbClr val="548135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55A11"/>
              </a:buClr>
              <a:buSzPct val="100000"/>
              <a:buNone/>
            </a:pPr>
            <a:r>
              <a:rPr lang="zh-TW" sz="5400">
                <a:solidFill>
                  <a:srgbClr val="C55A11"/>
                </a:solidFill>
              </a:rPr>
              <a:t>職二：112年1月06日(星期五)，14:05-14:55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55A11"/>
              </a:buClr>
              <a:buSzPct val="100000"/>
              <a:buNone/>
            </a:pPr>
            <a:r>
              <a:rPr lang="zh-TW" sz="5400">
                <a:solidFill>
                  <a:srgbClr val="C55A11"/>
                </a:solidFill>
              </a:rPr>
              <a:t>職三：112年1月06日(星期五)，14:05-14:55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55A11"/>
              </a:buClr>
              <a:buSzPct val="100000"/>
              <a:buNone/>
            </a:pPr>
            <a:r>
              <a:rPr lang="zh-TW" sz="5400">
                <a:solidFill>
                  <a:srgbClr val="548135"/>
                </a:solidFill>
              </a:rPr>
              <a:t>普一：112年1月06日(星期五)，14:05-14:55</a:t>
            </a:r>
            <a:endParaRPr sz="5400"/>
          </a:p>
        </p:txBody>
      </p:sp>
      <p:sp>
        <p:nvSpPr>
          <p:cNvPr id="96" name="Google Shape;96;p1"/>
          <p:cNvSpPr txBox="1"/>
          <p:nvPr>
            <p:ph idx="10" type="dt"/>
          </p:nvPr>
        </p:nvSpPr>
        <p:spPr>
          <a:xfrm>
            <a:off x="4572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</a:pPr>
            <a:r>
              <a:t/>
            </a:r>
            <a:endParaRPr b="1" i="0" sz="16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97" name="Google Shape;97;p1"/>
          <p:cNvSpPr txBox="1"/>
          <p:nvPr>
            <p:ph idx="11" type="ftr"/>
          </p:nvPr>
        </p:nvSpPr>
        <p:spPr>
          <a:xfrm>
            <a:off x="4038600" y="3829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icrosoft JhengHei"/>
              <a:buNone/>
            </a:pPr>
            <a:r>
              <a:rPr b="1" i="0" lang="zh-TW" sz="14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111-</a:t>
            </a:r>
            <a:r>
              <a:rPr lang="zh-TW">
                <a:solidFill>
                  <a:srgbClr val="FFFFFF"/>
                </a:solidFill>
              </a:rPr>
              <a:t>2</a:t>
            </a:r>
            <a:r>
              <a:rPr b="1" i="0" lang="zh-TW" sz="14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多元選修暨彈性學習選課說明會</a:t>
            </a:r>
            <a:endParaRPr b="1" i="0" sz="14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98" name="Google Shape;98;p1"/>
          <p:cNvSpPr txBox="1"/>
          <p:nvPr>
            <p:ph idx="12" type="sldNum"/>
          </p:nvPr>
        </p:nvSpPr>
        <p:spPr>
          <a:xfrm>
            <a:off x="89916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</a:pPr>
            <a:fld id="{00000000-1234-1234-1234-123412341234}" type="slidenum">
              <a:rPr b="1" i="0" lang="zh-TW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‹#›</a:t>
            </a:fld>
            <a:endParaRPr b="1" i="0" sz="16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2284099" y="759376"/>
            <a:ext cx="76239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zh-TW" sz="4000" u="none" cap="none" strike="noStrike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新竹市私立曙光女子高級中學111學年度第</a:t>
            </a:r>
            <a:r>
              <a:rPr b="1" lang="zh-TW" sz="4000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2</a:t>
            </a:r>
            <a:r>
              <a:rPr b="1" i="0" lang="zh-TW" sz="4000" u="none" cap="none" strike="noStrike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學期</a:t>
            </a:r>
            <a:endParaRPr b="1" i="0" sz="4000" u="none" cap="none" strike="noStrike">
              <a:solidFill>
                <a:srgbClr val="7030A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pic>
        <p:nvPicPr>
          <p:cNvPr id="100" name="Google Shape;10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88738" y="6154738"/>
            <a:ext cx="487362" cy="487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"/>
          <p:cNvSpPr txBox="1"/>
          <p:nvPr>
            <p:ph type="title"/>
          </p:nvPr>
        </p:nvSpPr>
        <p:spPr>
          <a:xfrm>
            <a:off x="681135" y="547687"/>
            <a:ext cx="10786187" cy="10799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icrosoft JhengHei"/>
              <a:buNone/>
            </a:pPr>
            <a:r>
              <a:rPr lang="zh-TW"/>
              <a:t>多元選修選課注意事項</a:t>
            </a:r>
            <a:endParaRPr/>
          </a:p>
        </p:txBody>
      </p:sp>
      <p:grpSp>
        <p:nvGrpSpPr>
          <p:cNvPr id="214" name="Google Shape;214;p3"/>
          <p:cNvGrpSpPr/>
          <p:nvPr/>
        </p:nvGrpSpPr>
        <p:grpSpPr>
          <a:xfrm>
            <a:off x="-5086297" y="471701"/>
            <a:ext cx="16655165" cy="6714572"/>
            <a:chOff x="-5639648" y="-863323"/>
            <a:chExt cx="16655165" cy="6714572"/>
          </a:xfrm>
        </p:grpSpPr>
        <p:sp>
          <p:nvSpPr>
            <p:cNvPr id="215" name="Google Shape;215;p3"/>
            <p:cNvSpPr/>
            <p:nvPr/>
          </p:nvSpPr>
          <p:spPr>
            <a:xfrm>
              <a:off x="-5639648" y="-863323"/>
              <a:ext cx="6714572" cy="6714572"/>
            </a:xfrm>
            <a:prstGeom prst="blockArc">
              <a:avLst>
                <a:gd fmla="val 18900000" name="adj1"/>
                <a:gd fmla="val 2700000" name="adj2"/>
                <a:gd fmla="val 322" name="adj3"/>
              </a:avLst>
            </a:pr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3"/>
            <p:cNvSpPr/>
            <p:nvPr/>
          </p:nvSpPr>
          <p:spPr>
            <a:xfrm>
              <a:off x="400582" y="262664"/>
              <a:ext cx="10614935" cy="525128"/>
            </a:xfrm>
            <a:prstGeom prst="rect">
              <a:avLst/>
            </a:prstGeom>
            <a:gradFill>
              <a:gsLst>
                <a:gs pos="0">
                  <a:srgbClr val="FFDC9B"/>
                </a:gs>
                <a:gs pos="50000">
                  <a:srgbClr val="FFD68D"/>
                </a:gs>
                <a:gs pos="100000">
                  <a:srgbClr val="FFD478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3"/>
            <p:cNvSpPr txBox="1"/>
            <p:nvPr/>
          </p:nvSpPr>
          <p:spPr>
            <a:xfrm>
              <a:off x="400582" y="262664"/>
              <a:ext cx="10614935" cy="5251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1100" lIns="416800" spcFirstLastPara="1" rIns="71100" wrap="square" tIns="71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1" i="0" lang="zh-TW" sz="28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課程選課人數未達12人將不開課</a:t>
              </a:r>
              <a:endParaRPr b="1" i="0" sz="28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218" name="Google Shape;218;p3"/>
            <p:cNvSpPr/>
            <p:nvPr/>
          </p:nvSpPr>
          <p:spPr>
            <a:xfrm>
              <a:off x="72376" y="197023"/>
              <a:ext cx="656411" cy="656411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chemeClr val="lt1"/>
                </a:gs>
              </a:gsLst>
              <a:lin ang="5400000" scaled="0"/>
            </a:gradFill>
            <a:ln cap="flat" cmpd="sng" w="95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3"/>
            <p:cNvSpPr/>
            <p:nvPr/>
          </p:nvSpPr>
          <p:spPr>
            <a:xfrm>
              <a:off x="832536" y="1050257"/>
              <a:ext cx="10182981" cy="525128"/>
            </a:xfrm>
            <a:prstGeom prst="rect">
              <a:avLst/>
            </a:prstGeom>
            <a:gradFill>
              <a:gsLst>
                <a:gs pos="0">
                  <a:srgbClr val="CEFB9B"/>
                </a:gs>
                <a:gs pos="50000">
                  <a:srgbClr val="C5F88D"/>
                </a:gs>
                <a:gs pos="100000">
                  <a:srgbClr val="BFFD78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3"/>
            <p:cNvSpPr txBox="1"/>
            <p:nvPr/>
          </p:nvSpPr>
          <p:spPr>
            <a:xfrm>
              <a:off x="832536" y="1050257"/>
              <a:ext cx="10182981" cy="5251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1100" lIns="416800" spcFirstLastPara="1" rIns="71100" wrap="square" tIns="71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1" i="0" lang="zh-TW" sz="28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每人請選投三個不同的志願序</a:t>
              </a:r>
              <a:endParaRPr b="1" i="0" sz="28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221" name="Google Shape;221;p3"/>
            <p:cNvSpPr/>
            <p:nvPr/>
          </p:nvSpPr>
          <p:spPr>
            <a:xfrm>
              <a:off x="504331" y="984616"/>
              <a:ext cx="656411" cy="656411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chemeClr val="lt1"/>
                </a:gs>
              </a:gsLst>
              <a:lin ang="5400000" scaled="0"/>
            </a:gradFill>
            <a:ln cap="flat" cmpd="sng" w="9525">
              <a:solidFill>
                <a:srgbClr val="A5F20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3"/>
            <p:cNvSpPr/>
            <p:nvPr/>
          </p:nvSpPr>
          <p:spPr>
            <a:xfrm>
              <a:off x="1030058" y="1837851"/>
              <a:ext cx="9985459" cy="525128"/>
            </a:xfrm>
            <a:prstGeom prst="rect">
              <a:avLst/>
            </a:prstGeom>
            <a:gradFill>
              <a:gsLst>
                <a:gs pos="0">
                  <a:srgbClr val="A0F39D"/>
                </a:gs>
                <a:gs pos="50000">
                  <a:srgbClr val="92F08F"/>
                </a:gs>
                <a:gs pos="100000">
                  <a:srgbClr val="7DF37A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3"/>
            <p:cNvSpPr txBox="1"/>
            <p:nvPr/>
          </p:nvSpPr>
          <p:spPr>
            <a:xfrm>
              <a:off x="1030058" y="1837851"/>
              <a:ext cx="9985459" cy="5251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1100" lIns="416800" spcFirstLastPara="1" rIns="71100" wrap="square" tIns="71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1" i="0" lang="zh-TW" sz="28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三個志願序選同一個不會提高錄取率</a:t>
              </a:r>
              <a:endParaRPr b="1" i="0" sz="28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224" name="Google Shape;224;p3"/>
            <p:cNvSpPr/>
            <p:nvPr/>
          </p:nvSpPr>
          <p:spPr>
            <a:xfrm>
              <a:off x="701853" y="1772210"/>
              <a:ext cx="656411" cy="656411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chemeClr val="lt1"/>
                </a:gs>
              </a:gsLst>
              <a:lin ang="5400000" scaled="0"/>
            </a:gradFill>
            <a:ln cap="flat" cmpd="sng" w="9525">
              <a:solidFill>
                <a:srgbClr val="2DE71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3"/>
            <p:cNvSpPr/>
            <p:nvPr/>
          </p:nvSpPr>
          <p:spPr>
            <a:xfrm>
              <a:off x="1030058" y="2624945"/>
              <a:ext cx="9985459" cy="525128"/>
            </a:xfrm>
            <a:prstGeom prst="rect">
              <a:avLst/>
            </a:prstGeom>
            <a:gradFill>
              <a:gsLst>
                <a:gs pos="0">
                  <a:srgbClr val="9FECBB"/>
                </a:gs>
                <a:gs pos="50000">
                  <a:srgbClr val="91E7AF"/>
                </a:gs>
                <a:gs pos="100000">
                  <a:srgbClr val="7CE9A4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3"/>
            <p:cNvSpPr txBox="1"/>
            <p:nvPr/>
          </p:nvSpPr>
          <p:spPr>
            <a:xfrm>
              <a:off x="1030058" y="2624945"/>
              <a:ext cx="9985459" cy="5251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1100" lIns="416800" spcFirstLastPara="1" rIns="71100" wrap="square" tIns="71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1" i="0" lang="zh-TW" sz="28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如各課程選投超過預定人數將由教務處統一抽籤</a:t>
              </a:r>
              <a:endParaRPr b="1" i="0" sz="28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227" name="Google Shape;227;p3"/>
            <p:cNvSpPr/>
            <p:nvPr/>
          </p:nvSpPr>
          <p:spPr>
            <a:xfrm>
              <a:off x="701853" y="2559304"/>
              <a:ext cx="656411" cy="656411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chemeClr val="lt1"/>
                </a:gs>
              </a:gsLst>
              <a:lin ang="5400000" scaled="0"/>
            </a:gradFill>
            <a:ln cap="flat" cmpd="sng" w="9525">
              <a:solidFill>
                <a:srgbClr val="27DB7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3"/>
            <p:cNvSpPr/>
            <p:nvPr/>
          </p:nvSpPr>
          <p:spPr>
            <a:xfrm>
              <a:off x="832536" y="3412539"/>
              <a:ext cx="10182981" cy="525128"/>
            </a:xfrm>
            <a:prstGeom prst="rect">
              <a:avLst/>
            </a:prstGeom>
            <a:gradFill>
              <a:gsLst>
                <a:gs pos="0">
                  <a:srgbClr val="A2E0E5"/>
                </a:gs>
                <a:gs pos="50000">
                  <a:srgbClr val="94D9E0"/>
                </a:gs>
                <a:gs pos="100000">
                  <a:srgbClr val="80D8DF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3"/>
            <p:cNvSpPr txBox="1"/>
            <p:nvPr/>
          </p:nvSpPr>
          <p:spPr>
            <a:xfrm>
              <a:off x="832536" y="3412539"/>
              <a:ext cx="10182981" cy="5251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1100" lIns="416800" spcFirstLastPara="1" rIns="71100" wrap="square" tIns="71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1" i="0" lang="zh-TW" sz="2800" u="none" cap="none" strike="noStrike">
                  <a:solidFill>
                    <a:srgbClr val="FF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逾時未投將由教務處統一分發不得異議</a:t>
              </a:r>
              <a:r>
                <a:rPr b="1" i="0" lang="zh-TW" sz="28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，請注意自己的權益</a:t>
              </a:r>
              <a:endParaRPr b="1" i="0" sz="28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230" name="Google Shape;230;p3"/>
            <p:cNvSpPr/>
            <p:nvPr/>
          </p:nvSpPr>
          <p:spPr>
            <a:xfrm>
              <a:off x="504331" y="3346898"/>
              <a:ext cx="656411" cy="656411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chemeClr val="lt1"/>
                </a:gs>
              </a:gsLst>
              <a:lin ang="5400000" scaled="0"/>
            </a:gradFill>
            <a:ln cap="flat" cmpd="sng" w="9525">
              <a:solidFill>
                <a:srgbClr val="35C5C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3"/>
            <p:cNvSpPr/>
            <p:nvPr/>
          </p:nvSpPr>
          <p:spPr>
            <a:xfrm>
              <a:off x="400582" y="4200132"/>
              <a:ext cx="10614935" cy="525128"/>
            </a:xfrm>
            <a:prstGeom prst="rect">
              <a:avLst/>
            </a:prstGeom>
            <a:gradFill>
              <a:gsLst>
                <a:gs pos="0">
                  <a:srgbClr val="A6B6DE"/>
                </a:gs>
                <a:gs pos="50000">
                  <a:srgbClr val="97A9D8"/>
                </a:gs>
                <a:gs pos="100000">
                  <a:srgbClr val="859CD6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3"/>
            <p:cNvSpPr txBox="1"/>
            <p:nvPr/>
          </p:nvSpPr>
          <p:spPr>
            <a:xfrm>
              <a:off x="400582" y="4200132"/>
              <a:ext cx="10614935" cy="5251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1100" lIns="416800" spcFirstLastPara="1" rIns="71100" wrap="square" tIns="71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1" i="0" lang="zh-TW" sz="28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選投後欲修改可於時間內用學校帳號登入選課表單修改</a:t>
              </a:r>
              <a:endParaRPr b="1" i="0" sz="28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233" name="Google Shape;233;p3"/>
            <p:cNvSpPr/>
            <p:nvPr/>
          </p:nvSpPr>
          <p:spPr>
            <a:xfrm>
              <a:off x="72376" y="4134491"/>
              <a:ext cx="656411" cy="656411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chemeClr val="lt1"/>
                </a:gs>
              </a:gsLst>
              <a:lin ang="5400000" scaled="0"/>
            </a:gradFill>
            <a:ln cap="flat" cmpd="sng" w="9525">
              <a:solidFill>
                <a:srgbClr val="4371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4" name="Google Shape;234;p3"/>
          <p:cNvSpPr txBox="1"/>
          <p:nvPr>
            <p:ph idx="10" type="dt"/>
          </p:nvPr>
        </p:nvSpPr>
        <p:spPr>
          <a:xfrm>
            <a:off x="4572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</a:pPr>
            <a:r>
              <a:t/>
            </a:r>
            <a:endParaRPr b="1" i="0" sz="16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35" name="Google Shape;235;p3"/>
          <p:cNvSpPr txBox="1"/>
          <p:nvPr>
            <p:ph idx="11" type="ftr"/>
          </p:nvPr>
        </p:nvSpPr>
        <p:spPr>
          <a:xfrm>
            <a:off x="4038600" y="3829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icrosoft JhengHei"/>
              <a:buNone/>
            </a:pPr>
            <a:r>
              <a:rPr b="1" i="0" lang="zh-TW" sz="14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111-1多元選修暨彈性學習選課說明會</a:t>
            </a:r>
            <a:endParaRPr b="1" i="0" sz="14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36" name="Google Shape;236;p3"/>
          <p:cNvSpPr txBox="1"/>
          <p:nvPr>
            <p:ph idx="12" type="sldNum"/>
          </p:nvPr>
        </p:nvSpPr>
        <p:spPr>
          <a:xfrm>
            <a:off x="89916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</a:pPr>
            <a:fld id="{00000000-1234-1234-1234-123412341234}" type="slidenum">
              <a:rPr b="1" i="0" lang="zh-TW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‹#›</a:t>
            </a:fld>
            <a:endParaRPr b="1" i="0" sz="16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pic>
        <p:nvPicPr>
          <p:cNvPr id="237" name="Google Shape;23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88738" y="6154738"/>
            <a:ext cx="487362" cy="487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4"/>
          <p:cNvSpPr txBox="1"/>
          <p:nvPr>
            <p:ph type="title"/>
          </p:nvPr>
        </p:nvSpPr>
        <p:spPr>
          <a:xfrm>
            <a:off x="681135" y="547687"/>
            <a:ext cx="10786200" cy="108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icrosoft JhengHei"/>
              <a:buNone/>
            </a:pPr>
            <a:r>
              <a:rPr lang="zh-TW"/>
              <a:t>彈性學習選課注意事項</a:t>
            </a:r>
            <a:endParaRPr/>
          </a:p>
        </p:txBody>
      </p:sp>
      <p:grpSp>
        <p:nvGrpSpPr>
          <p:cNvPr id="243" name="Google Shape;243;p4"/>
          <p:cNvGrpSpPr/>
          <p:nvPr/>
        </p:nvGrpSpPr>
        <p:grpSpPr>
          <a:xfrm>
            <a:off x="-5070481" y="471701"/>
            <a:ext cx="16579990" cy="6714572"/>
            <a:chOff x="-5639648" y="-863323"/>
            <a:chExt cx="16579990" cy="6714572"/>
          </a:xfrm>
        </p:grpSpPr>
        <p:sp>
          <p:nvSpPr>
            <p:cNvPr id="244" name="Google Shape;244;p4"/>
            <p:cNvSpPr/>
            <p:nvPr/>
          </p:nvSpPr>
          <p:spPr>
            <a:xfrm>
              <a:off x="-5639648" y="-863323"/>
              <a:ext cx="6714572" cy="6714572"/>
            </a:xfrm>
            <a:prstGeom prst="blockArc">
              <a:avLst>
                <a:gd fmla="val 18900000" name="adj1"/>
                <a:gd fmla="val 2700000" name="adj2"/>
                <a:gd fmla="val 322" name="adj3"/>
              </a:avLst>
            </a:pr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4"/>
            <p:cNvSpPr/>
            <p:nvPr/>
          </p:nvSpPr>
          <p:spPr>
            <a:xfrm>
              <a:off x="469914" y="311645"/>
              <a:ext cx="10470428" cy="623690"/>
            </a:xfrm>
            <a:prstGeom prst="rect">
              <a:avLst/>
            </a:prstGeom>
            <a:gradFill>
              <a:gsLst>
                <a:gs pos="0">
                  <a:srgbClr val="FFDC9B"/>
                </a:gs>
                <a:gs pos="50000">
                  <a:srgbClr val="FFD68D"/>
                </a:gs>
                <a:gs pos="100000">
                  <a:srgbClr val="FFD478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4"/>
            <p:cNvSpPr txBox="1"/>
            <p:nvPr/>
          </p:nvSpPr>
          <p:spPr>
            <a:xfrm>
              <a:off x="469914" y="311645"/>
              <a:ext cx="10470428" cy="6236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1100" lIns="495050" spcFirstLastPara="1" rIns="71100" wrap="square" tIns="71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1" i="0" lang="zh-TW" sz="28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課程選課人數未達12人將不開課</a:t>
              </a:r>
              <a:endParaRPr b="1" i="0" sz="28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247" name="Google Shape;247;p4"/>
            <p:cNvSpPr/>
            <p:nvPr/>
          </p:nvSpPr>
          <p:spPr>
            <a:xfrm>
              <a:off x="80108" y="233684"/>
              <a:ext cx="779612" cy="779612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chemeClr val="lt1"/>
                </a:gs>
              </a:gsLst>
              <a:lin ang="5400000" scaled="0"/>
            </a:gradFill>
            <a:ln cap="flat" cmpd="sng" w="95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4"/>
            <p:cNvSpPr/>
            <p:nvPr/>
          </p:nvSpPr>
          <p:spPr>
            <a:xfrm>
              <a:off x="916832" y="1246881"/>
              <a:ext cx="10023510" cy="623690"/>
            </a:xfrm>
            <a:prstGeom prst="rect">
              <a:avLst/>
            </a:prstGeom>
            <a:gradFill>
              <a:gsLst>
                <a:gs pos="0">
                  <a:srgbClr val="BEF99C"/>
                </a:gs>
                <a:gs pos="50000">
                  <a:srgbClr val="B4F68E"/>
                </a:gs>
                <a:gs pos="100000">
                  <a:srgbClr val="A9FA79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4"/>
            <p:cNvSpPr txBox="1"/>
            <p:nvPr/>
          </p:nvSpPr>
          <p:spPr>
            <a:xfrm>
              <a:off x="916832" y="1246881"/>
              <a:ext cx="10023510" cy="6236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1100" lIns="495050" spcFirstLastPara="1" rIns="71100" wrap="square" tIns="71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1" i="0" lang="zh-TW" sz="28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各課程選投超過</a:t>
              </a:r>
              <a:r>
                <a:rPr b="1" lang="zh-TW" sz="2800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50</a:t>
              </a:r>
              <a:r>
                <a:rPr b="1" i="0" lang="zh-TW" sz="28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人將請授課老師設定選課門檻與修課名單</a:t>
              </a:r>
              <a:endParaRPr b="1" i="0" sz="28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250" name="Google Shape;250;p4"/>
            <p:cNvSpPr/>
            <p:nvPr/>
          </p:nvSpPr>
          <p:spPr>
            <a:xfrm>
              <a:off x="527026" y="1168920"/>
              <a:ext cx="779612" cy="779612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chemeClr val="lt1"/>
                </a:gs>
              </a:gsLst>
              <a:lin ang="5400000" scaled="0"/>
            </a:gradFill>
            <a:ln cap="flat" cmpd="sng" w="9525">
              <a:solidFill>
                <a:srgbClr val="85F01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4"/>
            <p:cNvSpPr/>
            <p:nvPr/>
          </p:nvSpPr>
          <p:spPr>
            <a:xfrm>
              <a:off x="1054000" y="2182117"/>
              <a:ext cx="9886342" cy="623690"/>
            </a:xfrm>
            <a:prstGeom prst="rect">
              <a:avLst/>
            </a:prstGeom>
            <a:gradFill>
              <a:gsLst>
                <a:gs pos="0">
                  <a:srgbClr val="9EF0A6"/>
                </a:gs>
                <a:gs pos="50000">
                  <a:srgbClr val="90EC98"/>
                </a:gs>
                <a:gs pos="100000">
                  <a:srgbClr val="7BEE86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4"/>
            <p:cNvSpPr txBox="1"/>
            <p:nvPr/>
          </p:nvSpPr>
          <p:spPr>
            <a:xfrm>
              <a:off x="1054000" y="2182117"/>
              <a:ext cx="9886200" cy="62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1100" lIns="495050" spcFirstLastPara="1" rIns="71100" wrap="square" tIns="71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1" i="0" lang="zh-TW" sz="28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如不選課可於</a:t>
              </a:r>
              <a:r>
                <a:rPr b="1" lang="zh-TW" sz="2800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2</a:t>
              </a:r>
              <a:r>
                <a:rPr b="1" i="0" lang="zh-TW" sz="28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/</a:t>
              </a:r>
              <a:r>
                <a:rPr b="1" lang="zh-TW" sz="2800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10</a:t>
              </a:r>
              <a:r>
                <a:rPr b="1" lang="zh-TW" sz="2800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前</a:t>
              </a:r>
              <a:r>
                <a:rPr b="1" i="0" lang="zh-TW" sz="28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至教務處申請</a:t>
              </a:r>
              <a:r>
                <a:rPr b="1" i="0" lang="zh-TW" sz="2800" u="none" cap="none" strike="noStrike">
                  <a:solidFill>
                    <a:srgbClr val="FF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完成</a:t>
              </a:r>
              <a:r>
                <a:rPr b="1" i="0" lang="zh-TW" sz="28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「線上自學」</a:t>
              </a:r>
              <a:endParaRPr b="1" i="0" sz="28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253" name="Google Shape;253;p4"/>
            <p:cNvSpPr/>
            <p:nvPr/>
          </p:nvSpPr>
          <p:spPr>
            <a:xfrm>
              <a:off x="664194" y="2104156"/>
              <a:ext cx="779612" cy="779612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chemeClr val="lt1"/>
                </a:gs>
              </a:gsLst>
              <a:lin ang="5400000" scaled="0"/>
            </a:gradFill>
            <a:ln cap="flat" cmpd="sng" w="9525">
              <a:solidFill>
                <a:srgbClr val="21E14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4"/>
            <p:cNvSpPr/>
            <p:nvPr/>
          </p:nvSpPr>
          <p:spPr>
            <a:xfrm>
              <a:off x="916832" y="3117353"/>
              <a:ext cx="10023510" cy="623690"/>
            </a:xfrm>
            <a:prstGeom prst="rect">
              <a:avLst/>
            </a:prstGeom>
            <a:gradFill>
              <a:gsLst>
                <a:gs pos="0">
                  <a:srgbClr val="A1E6DF"/>
                </a:gs>
                <a:gs pos="50000">
                  <a:srgbClr val="93E2D9"/>
                </a:gs>
                <a:gs pos="100000">
                  <a:srgbClr val="7FE2D7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4"/>
            <p:cNvSpPr txBox="1"/>
            <p:nvPr/>
          </p:nvSpPr>
          <p:spPr>
            <a:xfrm>
              <a:off x="916832" y="3117353"/>
              <a:ext cx="10023510" cy="6236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1100" lIns="495050" spcFirstLastPara="1" rIns="71100" wrap="square" tIns="71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1" i="0" lang="zh-TW" sz="2800" u="none" cap="none" strike="noStrike">
                  <a:solidFill>
                    <a:srgbClr val="FF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逾時未投將由教務處統一分發不得異議</a:t>
              </a:r>
              <a:r>
                <a:rPr b="1" i="0" lang="zh-TW" sz="28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，請注意自己的權益</a:t>
              </a:r>
              <a:endParaRPr b="1" i="0" sz="28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256" name="Google Shape;256;p4"/>
            <p:cNvSpPr/>
            <p:nvPr/>
          </p:nvSpPr>
          <p:spPr>
            <a:xfrm>
              <a:off x="527026" y="3039392"/>
              <a:ext cx="779612" cy="779612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chemeClr val="lt1"/>
                </a:gs>
              </a:gsLst>
              <a:lin ang="5400000" scaled="0"/>
            </a:gradFill>
            <a:ln cap="flat" cmpd="sng" w="9525">
              <a:solidFill>
                <a:srgbClr val="31D2C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4"/>
            <p:cNvSpPr/>
            <p:nvPr/>
          </p:nvSpPr>
          <p:spPr>
            <a:xfrm>
              <a:off x="469914" y="4052590"/>
              <a:ext cx="10470428" cy="623690"/>
            </a:xfrm>
            <a:prstGeom prst="rect">
              <a:avLst/>
            </a:prstGeom>
            <a:gradFill>
              <a:gsLst>
                <a:gs pos="0">
                  <a:srgbClr val="A6B6DE"/>
                </a:gs>
                <a:gs pos="50000">
                  <a:srgbClr val="97A9D8"/>
                </a:gs>
                <a:gs pos="100000">
                  <a:srgbClr val="859CD6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4"/>
            <p:cNvSpPr txBox="1"/>
            <p:nvPr/>
          </p:nvSpPr>
          <p:spPr>
            <a:xfrm>
              <a:off x="469914" y="4052590"/>
              <a:ext cx="10470428" cy="6236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1100" lIns="495050" spcFirstLastPara="1" rIns="71100" wrap="square" tIns="71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1" i="0" lang="zh-TW" sz="28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選投後欲修改可於時間內用學校帳號登入選課表單修改</a:t>
              </a:r>
              <a:endParaRPr b="1" i="0" sz="28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259" name="Google Shape;259;p4"/>
            <p:cNvSpPr/>
            <p:nvPr/>
          </p:nvSpPr>
          <p:spPr>
            <a:xfrm>
              <a:off x="80108" y="3974628"/>
              <a:ext cx="779612" cy="779612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chemeClr val="lt1"/>
                </a:gs>
              </a:gsLst>
              <a:lin ang="5400000" scaled="0"/>
            </a:gradFill>
            <a:ln cap="flat" cmpd="sng" w="9525">
              <a:solidFill>
                <a:srgbClr val="4371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0" name="Google Shape;260;p4"/>
          <p:cNvSpPr txBox="1"/>
          <p:nvPr>
            <p:ph idx="10" type="dt"/>
          </p:nvPr>
        </p:nvSpPr>
        <p:spPr>
          <a:xfrm>
            <a:off x="4572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</a:pPr>
            <a:r>
              <a:t/>
            </a:r>
            <a:endParaRPr b="1" i="0" sz="16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61" name="Google Shape;261;p4"/>
          <p:cNvSpPr txBox="1"/>
          <p:nvPr>
            <p:ph idx="11" type="ftr"/>
          </p:nvPr>
        </p:nvSpPr>
        <p:spPr>
          <a:xfrm>
            <a:off x="4038600" y="3829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icrosoft JhengHei"/>
              <a:buNone/>
            </a:pPr>
            <a:r>
              <a:rPr b="1" i="0" lang="zh-TW" sz="14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111-</a:t>
            </a:r>
            <a:r>
              <a:rPr lang="zh-TW">
                <a:solidFill>
                  <a:srgbClr val="FFFFFF"/>
                </a:solidFill>
              </a:rPr>
              <a:t>2</a:t>
            </a:r>
            <a:r>
              <a:rPr b="1" i="0" lang="zh-TW" sz="14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多元選修暨彈性學習選課說明會</a:t>
            </a:r>
            <a:endParaRPr b="1" i="0" sz="14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62" name="Google Shape;262;p4"/>
          <p:cNvSpPr txBox="1"/>
          <p:nvPr>
            <p:ph idx="12" type="sldNum"/>
          </p:nvPr>
        </p:nvSpPr>
        <p:spPr>
          <a:xfrm>
            <a:off x="89916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</a:pPr>
            <a:fld id="{00000000-1234-1234-1234-123412341234}" type="slidenum">
              <a:rPr b="1" i="0" lang="zh-TW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‹#›</a:t>
            </a:fld>
            <a:endParaRPr b="1" i="0" sz="16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pic>
        <p:nvPicPr>
          <p:cNvPr id="263" name="Google Shape;263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88738" y="6154738"/>
            <a:ext cx="487362" cy="487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5"/>
          <p:cNvSpPr txBox="1"/>
          <p:nvPr>
            <p:ph type="ctrTitle"/>
          </p:nvPr>
        </p:nvSpPr>
        <p:spPr>
          <a:xfrm>
            <a:off x="1524000" y="1284979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Microsoft JhengHei"/>
              <a:buNone/>
            </a:pPr>
            <a:r>
              <a:rPr lang="zh-TW">
                <a:solidFill>
                  <a:srgbClr val="FF0000"/>
                </a:solidFill>
              </a:rPr>
              <a:t>很重要！</a:t>
            </a:r>
            <a:br>
              <a:rPr lang="zh-TW">
                <a:solidFill>
                  <a:srgbClr val="FF0000"/>
                </a:solidFill>
              </a:rPr>
            </a:br>
            <a:r>
              <a:rPr lang="zh-TW">
                <a:solidFill>
                  <a:srgbClr val="FF0000"/>
                </a:solidFill>
              </a:rPr>
              <a:t>很重要！</a:t>
            </a:r>
            <a:br>
              <a:rPr lang="zh-TW">
                <a:solidFill>
                  <a:srgbClr val="FF0000"/>
                </a:solidFill>
              </a:rPr>
            </a:br>
            <a:r>
              <a:rPr lang="zh-TW">
                <a:solidFill>
                  <a:srgbClr val="FF0000"/>
                </a:solidFill>
              </a:rPr>
              <a:t>很重要！</a:t>
            </a:r>
            <a:endParaRPr/>
          </a:p>
        </p:txBody>
      </p:sp>
      <p:sp>
        <p:nvSpPr>
          <p:cNvPr id="269" name="Google Shape;269;p5"/>
          <p:cNvSpPr txBox="1"/>
          <p:nvPr>
            <p:ph idx="1" type="subTitle"/>
          </p:nvPr>
        </p:nvSpPr>
        <p:spPr>
          <a:xfrm>
            <a:off x="1504696" y="4062286"/>
            <a:ext cx="9182608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None/>
            </a:pPr>
            <a:r>
              <a:rPr lang="zh-TW" sz="4000">
                <a:solidFill>
                  <a:srgbClr val="FF0000"/>
                </a:solidFill>
              </a:rPr>
              <a:t>請維護個人權益，勿寫錯個人基本資料（學號、班級、座號等），如有調班也請務必更正，否則處以愛校「2小時」！</a:t>
            </a:r>
            <a:endParaRPr sz="4000">
              <a:solidFill>
                <a:srgbClr val="FF0000"/>
              </a:solidFill>
            </a:endParaRPr>
          </a:p>
        </p:txBody>
      </p:sp>
      <p:sp>
        <p:nvSpPr>
          <p:cNvPr id="270" name="Google Shape;270;p5"/>
          <p:cNvSpPr txBox="1"/>
          <p:nvPr>
            <p:ph idx="10" type="dt"/>
          </p:nvPr>
        </p:nvSpPr>
        <p:spPr>
          <a:xfrm>
            <a:off x="4572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</a:pPr>
            <a:r>
              <a:t/>
            </a:r>
            <a:endParaRPr b="1" i="0" sz="16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71" name="Google Shape;271;p5"/>
          <p:cNvSpPr txBox="1"/>
          <p:nvPr>
            <p:ph idx="11" type="ftr"/>
          </p:nvPr>
        </p:nvSpPr>
        <p:spPr>
          <a:xfrm>
            <a:off x="4038600" y="3829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icrosoft JhengHei"/>
              <a:buNone/>
            </a:pPr>
            <a:r>
              <a:rPr b="1" i="0" lang="zh-TW" sz="14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111-</a:t>
            </a:r>
            <a:r>
              <a:rPr lang="zh-TW">
                <a:solidFill>
                  <a:srgbClr val="FFFFFF"/>
                </a:solidFill>
              </a:rPr>
              <a:t>2</a:t>
            </a:r>
            <a:r>
              <a:rPr b="1" i="0" lang="zh-TW" sz="14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多元選修暨彈性學習選課說明會</a:t>
            </a:r>
            <a:endParaRPr b="1" i="0" sz="14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72" name="Google Shape;272;p5"/>
          <p:cNvSpPr txBox="1"/>
          <p:nvPr>
            <p:ph idx="12" type="sldNum"/>
          </p:nvPr>
        </p:nvSpPr>
        <p:spPr>
          <a:xfrm>
            <a:off x="89916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</a:pPr>
            <a:fld id="{00000000-1234-1234-1234-123412341234}" type="slidenum">
              <a:rPr b="1" i="0" lang="zh-TW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‹#›</a:t>
            </a:fld>
            <a:endParaRPr b="1" i="0" sz="16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pic>
        <p:nvPicPr>
          <p:cNvPr id="273" name="Google Shape;27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88738" y="6154738"/>
            <a:ext cx="487362" cy="487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6"/>
          <p:cNvSpPr txBox="1"/>
          <p:nvPr>
            <p:ph type="title"/>
          </p:nvPr>
        </p:nvSpPr>
        <p:spPr>
          <a:xfrm>
            <a:off x="838200" y="33130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icrosoft JhengHei"/>
              <a:buNone/>
            </a:pPr>
            <a:r>
              <a:rPr lang="zh-TW"/>
              <a:t>線上自主學習申請須知</a:t>
            </a:r>
            <a:endParaRPr/>
          </a:p>
        </p:txBody>
      </p:sp>
      <p:sp>
        <p:nvSpPr>
          <p:cNvPr id="279" name="Google Shape;279;p6"/>
          <p:cNvSpPr txBox="1"/>
          <p:nvPr>
            <p:ph idx="1" type="body"/>
          </p:nvPr>
        </p:nvSpPr>
        <p:spPr>
          <a:xfrm>
            <a:off x="839788" y="1244530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4000"/>
              <a:buNone/>
            </a:pPr>
            <a:r>
              <a:rPr lang="zh-TW" sz="4000">
                <a:solidFill>
                  <a:srgbClr val="7030A0"/>
                </a:solidFill>
              </a:rPr>
              <a:t>申請注意事項</a:t>
            </a:r>
            <a:endParaRPr sz="4000">
              <a:solidFill>
                <a:srgbClr val="7030A0"/>
              </a:solidFill>
            </a:endParaRPr>
          </a:p>
        </p:txBody>
      </p:sp>
      <p:grpSp>
        <p:nvGrpSpPr>
          <p:cNvPr id="280" name="Google Shape;280;p6"/>
          <p:cNvGrpSpPr/>
          <p:nvPr/>
        </p:nvGrpSpPr>
        <p:grpSpPr>
          <a:xfrm>
            <a:off x="-4885004" y="976085"/>
            <a:ext cx="10882504" cy="6382729"/>
            <a:chOff x="-5360302" y="-820855"/>
            <a:chExt cx="10882504" cy="6382729"/>
          </a:xfrm>
        </p:grpSpPr>
        <p:sp>
          <p:nvSpPr>
            <p:cNvPr id="281" name="Google Shape;281;p6"/>
            <p:cNvSpPr/>
            <p:nvPr/>
          </p:nvSpPr>
          <p:spPr>
            <a:xfrm>
              <a:off x="-5360302" y="-820855"/>
              <a:ext cx="6382729" cy="6382729"/>
            </a:xfrm>
            <a:prstGeom prst="blockArc">
              <a:avLst>
                <a:gd fmla="val 18900000" name="adj1"/>
                <a:gd fmla="val 2700000" name="adj2"/>
                <a:gd fmla="val 338" name="adj3"/>
              </a:avLst>
            </a:pr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6"/>
            <p:cNvSpPr/>
            <p:nvPr/>
          </p:nvSpPr>
          <p:spPr>
            <a:xfrm>
              <a:off x="447098" y="296218"/>
              <a:ext cx="4836261" cy="592817"/>
            </a:xfrm>
            <a:prstGeom prst="rect">
              <a:avLst/>
            </a:prstGeom>
            <a:gradFill>
              <a:gsLst>
                <a:gs pos="0">
                  <a:srgbClr val="FFDC9B"/>
                </a:gs>
                <a:gs pos="50000">
                  <a:srgbClr val="FFD68D"/>
                </a:gs>
                <a:gs pos="100000">
                  <a:srgbClr val="FFD478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6"/>
            <p:cNvSpPr txBox="1"/>
            <p:nvPr/>
          </p:nvSpPr>
          <p:spPr>
            <a:xfrm>
              <a:off x="447102" y="296210"/>
              <a:ext cx="5075100" cy="59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47052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1" i="0" lang="zh-TW" sz="20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以未開課之學科或大學先修課程為主。</a:t>
              </a:r>
              <a:endParaRPr b="1" i="0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284" name="Google Shape;284;p6"/>
            <p:cNvSpPr/>
            <p:nvPr/>
          </p:nvSpPr>
          <p:spPr>
            <a:xfrm>
              <a:off x="76588" y="222116"/>
              <a:ext cx="741021" cy="741021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chemeClr val="lt1"/>
                </a:gs>
              </a:gsLst>
              <a:lin ang="5400000" scaled="0"/>
            </a:gradFill>
            <a:ln cap="flat" cmpd="sng" w="95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6"/>
            <p:cNvSpPr/>
            <p:nvPr/>
          </p:nvSpPr>
          <p:spPr>
            <a:xfrm>
              <a:off x="871894" y="1185159"/>
              <a:ext cx="4411466" cy="592817"/>
            </a:xfrm>
            <a:prstGeom prst="rect">
              <a:avLst/>
            </a:prstGeom>
            <a:gradFill>
              <a:gsLst>
                <a:gs pos="0">
                  <a:srgbClr val="BEF99C"/>
                </a:gs>
                <a:gs pos="50000">
                  <a:srgbClr val="B4F68E"/>
                </a:gs>
                <a:gs pos="100000">
                  <a:srgbClr val="A9FA79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6"/>
            <p:cNvSpPr txBox="1"/>
            <p:nvPr/>
          </p:nvSpPr>
          <p:spPr>
            <a:xfrm>
              <a:off x="871894" y="1185159"/>
              <a:ext cx="4411466" cy="5928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47052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1" i="0" lang="zh-TW" sz="2000" u="none" cap="none" strike="noStrike">
                  <a:solidFill>
                    <a:srgbClr val="FF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選2節請分開填寫不同申請單。</a:t>
              </a:r>
              <a:endParaRPr b="1" i="0" sz="2000" u="none" cap="none" strike="noStrik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287" name="Google Shape;287;p6"/>
            <p:cNvSpPr/>
            <p:nvPr/>
          </p:nvSpPr>
          <p:spPr>
            <a:xfrm>
              <a:off x="501383" y="1111057"/>
              <a:ext cx="741021" cy="741021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chemeClr val="lt1"/>
                </a:gs>
              </a:gsLst>
              <a:lin ang="5400000" scaled="0"/>
            </a:gradFill>
            <a:ln cap="flat" cmpd="sng" w="9525">
              <a:solidFill>
                <a:srgbClr val="85F01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6"/>
            <p:cNvSpPr/>
            <p:nvPr/>
          </p:nvSpPr>
          <p:spPr>
            <a:xfrm>
              <a:off x="1002272" y="2074100"/>
              <a:ext cx="4281088" cy="592817"/>
            </a:xfrm>
            <a:prstGeom prst="rect">
              <a:avLst/>
            </a:prstGeom>
            <a:gradFill>
              <a:gsLst>
                <a:gs pos="0">
                  <a:srgbClr val="9EF0A6"/>
                </a:gs>
                <a:gs pos="50000">
                  <a:srgbClr val="90EC98"/>
                </a:gs>
                <a:gs pos="100000">
                  <a:srgbClr val="7BEE86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6"/>
            <p:cNvSpPr txBox="1"/>
            <p:nvPr/>
          </p:nvSpPr>
          <p:spPr>
            <a:xfrm>
              <a:off x="1002272" y="2074100"/>
              <a:ext cx="4281088" cy="5928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47052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1" i="0" lang="zh-TW" sz="20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填寫申請單、擬定18週學習計畫、繳交相關附件。</a:t>
              </a:r>
              <a:endParaRPr b="1" i="0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290" name="Google Shape;290;p6"/>
            <p:cNvSpPr/>
            <p:nvPr/>
          </p:nvSpPr>
          <p:spPr>
            <a:xfrm>
              <a:off x="631761" y="1999998"/>
              <a:ext cx="741021" cy="741021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chemeClr val="lt1"/>
                </a:gs>
              </a:gsLst>
              <a:lin ang="5400000" scaled="0"/>
            </a:gradFill>
            <a:ln cap="flat" cmpd="sng" w="9525">
              <a:solidFill>
                <a:srgbClr val="21E14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6"/>
            <p:cNvSpPr/>
            <p:nvPr/>
          </p:nvSpPr>
          <p:spPr>
            <a:xfrm>
              <a:off x="871894" y="2963042"/>
              <a:ext cx="4411466" cy="592817"/>
            </a:xfrm>
            <a:prstGeom prst="rect">
              <a:avLst/>
            </a:prstGeom>
            <a:gradFill>
              <a:gsLst>
                <a:gs pos="0">
                  <a:srgbClr val="A1E6DF"/>
                </a:gs>
                <a:gs pos="50000">
                  <a:srgbClr val="93E2D9"/>
                </a:gs>
                <a:gs pos="100000">
                  <a:srgbClr val="7FE2D7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6"/>
            <p:cNvSpPr txBox="1"/>
            <p:nvPr/>
          </p:nvSpPr>
          <p:spPr>
            <a:xfrm>
              <a:off x="871894" y="2963042"/>
              <a:ext cx="4411466" cy="5928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47052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1" i="0" lang="zh-TW" sz="20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如課程衍生相關費用需自理，需事先完成繳費。</a:t>
              </a:r>
              <a:endParaRPr b="1" i="0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293" name="Google Shape;293;p6"/>
            <p:cNvSpPr/>
            <p:nvPr/>
          </p:nvSpPr>
          <p:spPr>
            <a:xfrm>
              <a:off x="501383" y="2888939"/>
              <a:ext cx="741021" cy="741021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chemeClr val="lt1"/>
                </a:gs>
              </a:gsLst>
              <a:lin ang="5400000" scaled="0"/>
            </a:gradFill>
            <a:ln cap="flat" cmpd="sng" w="9525">
              <a:solidFill>
                <a:srgbClr val="31D2C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6"/>
            <p:cNvSpPr/>
            <p:nvPr/>
          </p:nvSpPr>
          <p:spPr>
            <a:xfrm>
              <a:off x="447098" y="3851983"/>
              <a:ext cx="4836261" cy="592817"/>
            </a:xfrm>
            <a:prstGeom prst="rect">
              <a:avLst/>
            </a:prstGeom>
            <a:gradFill>
              <a:gsLst>
                <a:gs pos="0">
                  <a:srgbClr val="A6B6DE"/>
                </a:gs>
                <a:gs pos="50000">
                  <a:srgbClr val="97A9D8"/>
                </a:gs>
                <a:gs pos="100000">
                  <a:srgbClr val="859CD6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6"/>
            <p:cNvSpPr txBox="1"/>
            <p:nvPr/>
          </p:nvSpPr>
          <p:spPr>
            <a:xfrm>
              <a:off x="447098" y="3851983"/>
              <a:ext cx="4836261" cy="5928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47052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1" i="0" lang="zh-TW" sz="20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課程期間需填寫自主學習日誌，課程結束需繳交成果海報。</a:t>
              </a:r>
              <a:endParaRPr b="1" i="0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296" name="Google Shape;296;p6"/>
            <p:cNvSpPr/>
            <p:nvPr/>
          </p:nvSpPr>
          <p:spPr>
            <a:xfrm>
              <a:off x="76588" y="3777880"/>
              <a:ext cx="741021" cy="741021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chemeClr val="lt1"/>
                </a:gs>
              </a:gsLst>
              <a:lin ang="5400000" scaled="0"/>
            </a:gradFill>
            <a:ln cap="flat" cmpd="sng" w="9525">
              <a:solidFill>
                <a:srgbClr val="4371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7" name="Google Shape;297;p6"/>
          <p:cNvSpPr txBox="1"/>
          <p:nvPr>
            <p:ph idx="3" type="body"/>
          </p:nvPr>
        </p:nvSpPr>
        <p:spPr>
          <a:xfrm>
            <a:off x="5890031" y="1150656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100000"/>
              <a:buNone/>
            </a:pPr>
            <a:r>
              <a:rPr lang="zh-TW" sz="4000">
                <a:solidFill>
                  <a:srgbClr val="548135"/>
                </a:solidFill>
              </a:rPr>
              <a:t>本校認可之線上自學平台</a:t>
            </a:r>
            <a:endParaRPr sz="4000">
              <a:solidFill>
                <a:srgbClr val="548135"/>
              </a:solidFill>
            </a:endParaRPr>
          </a:p>
        </p:txBody>
      </p:sp>
      <p:grpSp>
        <p:nvGrpSpPr>
          <p:cNvPr id="298" name="Google Shape;298;p6"/>
          <p:cNvGrpSpPr/>
          <p:nvPr/>
        </p:nvGrpSpPr>
        <p:grpSpPr>
          <a:xfrm>
            <a:off x="6117336" y="2069509"/>
            <a:ext cx="4686249" cy="4129053"/>
            <a:chOff x="895127" y="1068"/>
            <a:chExt cx="4254817" cy="4129053"/>
          </a:xfrm>
        </p:grpSpPr>
        <p:sp>
          <p:nvSpPr>
            <p:cNvPr id="299" name="Google Shape;299;p6"/>
            <p:cNvSpPr/>
            <p:nvPr/>
          </p:nvSpPr>
          <p:spPr>
            <a:xfrm rot="10800000">
              <a:off x="1129971" y="1068"/>
              <a:ext cx="4019973" cy="469688"/>
            </a:xfrm>
            <a:prstGeom prst="homePlate">
              <a:avLst>
                <a:gd fmla="val 50000" name="adj"/>
              </a:avLst>
            </a:prstGeom>
            <a:gradFill>
              <a:gsLst>
                <a:gs pos="0">
                  <a:srgbClr val="FFDC9B"/>
                </a:gs>
                <a:gs pos="50000">
                  <a:srgbClr val="FFD68D"/>
                </a:gs>
                <a:gs pos="100000">
                  <a:srgbClr val="FFD478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Google Shape;300;p6"/>
            <p:cNvSpPr txBox="1"/>
            <p:nvPr/>
          </p:nvSpPr>
          <p:spPr>
            <a:xfrm>
              <a:off x="1247393" y="1068"/>
              <a:ext cx="3902551" cy="4696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207100" spcFirstLastPara="1" rIns="17067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zh-TW" sz="24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因材網、學習拍</a:t>
              </a:r>
              <a:endParaRPr b="0" i="0" sz="24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301" name="Google Shape;301;p6"/>
            <p:cNvSpPr/>
            <p:nvPr/>
          </p:nvSpPr>
          <p:spPr>
            <a:xfrm>
              <a:off x="895127" y="1068"/>
              <a:ext cx="469688" cy="469688"/>
            </a:xfrm>
            <a:prstGeom prst="ellipse">
              <a:avLst/>
            </a:prstGeom>
            <a:solidFill>
              <a:srgbClr val="FFE2BA"/>
            </a:solidFill>
            <a:ln cap="flat" cmpd="sng" w="95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6"/>
            <p:cNvSpPr/>
            <p:nvPr/>
          </p:nvSpPr>
          <p:spPr>
            <a:xfrm rot="10800000">
              <a:off x="1129971" y="610962"/>
              <a:ext cx="4019973" cy="469688"/>
            </a:xfrm>
            <a:prstGeom prst="homePlate">
              <a:avLst>
                <a:gd fmla="val 50000" name="adj"/>
              </a:avLst>
            </a:prstGeom>
            <a:gradFill>
              <a:gsLst>
                <a:gs pos="0">
                  <a:srgbClr val="DAFC9B"/>
                </a:gs>
                <a:gs pos="50000">
                  <a:srgbClr val="D4FA8D"/>
                </a:gs>
                <a:gs pos="100000">
                  <a:srgbClr val="D2FF78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6"/>
            <p:cNvSpPr txBox="1"/>
            <p:nvPr/>
          </p:nvSpPr>
          <p:spPr>
            <a:xfrm>
              <a:off x="1247393" y="610962"/>
              <a:ext cx="3902551" cy="4696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207100" spcFirstLastPara="1" rIns="17067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zh-TW" sz="24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交大Ewant育網</a:t>
              </a:r>
              <a:endParaRPr b="0" i="0" sz="24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304" name="Google Shape;304;p6"/>
            <p:cNvSpPr/>
            <p:nvPr/>
          </p:nvSpPr>
          <p:spPr>
            <a:xfrm>
              <a:off x="895127" y="610962"/>
              <a:ext cx="469688" cy="469688"/>
            </a:xfrm>
            <a:prstGeom prst="ellipse">
              <a:avLst/>
            </a:prstGeom>
            <a:solidFill>
              <a:srgbClr val="F3FAB9"/>
            </a:solidFill>
            <a:ln cap="flat" cmpd="sng" w="95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6"/>
            <p:cNvSpPr/>
            <p:nvPr/>
          </p:nvSpPr>
          <p:spPr>
            <a:xfrm rot="10800000">
              <a:off x="1129971" y="1220857"/>
              <a:ext cx="4019973" cy="469688"/>
            </a:xfrm>
            <a:prstGeom prst="homePlate">
              <a:avLst>
                <a:gd fmla="val 50000" name="adj"/>
              </a:avLst>
            </a:prstGeom>
            <a:gradFill>
              <a:gsLst>
                <a:gs pos="0">
                  <a:srgbClr val="A9F69C"/>
                </a:gs>
                <a:gs pos="50000">
                  <a:srgbClr val="9CF38E"/>
                </a:gs>
                <a:gs pos="100000">
                  <a:srgbClr val="8AF779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6"/>
            <p:cNvSpPr txBox="1"/>
            <p:nvPr/>
          </p:nvSpPr>
          <p:spPr>
            <a:xfrm>
              <a:off x="1247393" y="1220857"/>
              <a:ext cx="3902551" cy="4696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207100" spcFirstLastPara="1" rIns="17067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zh-TW" sz="24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均一教育平台</a:t>
              </a:r>
              <a:endParaRPr b="0" i="0" sz="24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307" name="Google Shape;307;p6"/>
            <p:cNvSpPr/>
            <p:nvPr/>
          </p:nvSpPr>
          <p:spPr>
            <a:xfrm>
              <a:off x="895127" y="1220857"/>
              <a:ext cx="469688" cy="469688"/>
            </a:xfrm>
            <a:prstGeom prst="ellipse">
              <a:avLst/>
            </a:prstGeom>
            <a:solidFill>
              <a:srgbClr val="CFF7B9"/>
            </a:solidFill>
            <a:ln cap="flat" cmpd="sng" w="95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6"/>
            <p:cNvSpPr/>
            <p:nvPr/>
          </p:nvSpPr>
          <p:spPr>
            <a:xfrm rot="10800000">
              <a:off x="1129971" y="1830751"/>
              <a:ext cx="4019973" cy="469688"/>
            </a:xfrm>
            <a:prstGeom prst="homePlate">
              <a:avLst>
                <a:gd fmla="val 50000" name="adj"/>
              </a:avLst>
            </a:prstGeom>
            <a:gradFill>
              <a:gsLst>
                <a:gs pos="0">
                  <a:srgbClr val="9EF0A6"/>
                </a:gs>
                <a:gs pos="50000">
                  <a:srgbClr val="90EC98"/>
                </a:gs>
                <a:gs pos="100000">
                  <a:srgbClr val="7BEE86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6"/>
            <p:cNvSpPr txBox="1"/>
            <p:nvPr/>
          </p:nvSpPr>
          <p:spPr>
            <a:xfrm>
              <a:off x="1247393" y="1830751"/>
              <a:ext cx="3902551" cy="4696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207100" spcFirstLastPara="1" rIns="17067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zh-TW" sz="24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臺北酷課雲、CoolEnglish</a:t>
              </a:r>
              <a:endParaRPr b="1" i="0" sz="24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310" name="Google Shape;310;p6"/>
            <p:cNvSpPr/>
            <p:nvPr/>
          </p:nvSpPr>
          <p:spPr>
            <a:xfrm>
              <a:off x="895127" y="1830751"/>
              <a:ext cx="469688" cy="469688"/>
            </a:xfrm>
            <a:prstGeom prst="ellipse">
              <a:avLst/>
            </a:prstGeom>
            <a:solidFill>
              <a:srgbClr val="BAF2C3"/>
            </a:solidFill>
            <a:ln cap="flat" cmpd="sng" w="95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6"/>
            <p:cNvSpPr/>
            <p:nvPr/>
          </p:nvSpPr>
          <p:spPr>
            <a:xfrm rot="10800000">
              <a:off x="1129971" y="2440645"/>
              <a:ext cx="4019973" cy="469688"/>
            </a:xfrm>
            <a:prstGeom prst="homePlate">
              <a:avLst>
                <a:gd fmla="val 50000" name="adj"/>
              </a:avLst>
            </a:prstGeom>
            <a:gradFill>
              <a:gsLst>
                <a:gs pos="0">
                  <a:srgbClr val="A0EACA"/>
                </a:gs>
                <a:gs pos="50000">
                  <a:srgbClr val="92E5C1"/>
                </a:gs>
                <a:gs pos="100000">
                  <a:srgbClr val="7DE6BA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6"/>
            <p:cNvSpPr txBox="1"/>
            <p:nvPr/>
          </p:nvSpPr>
          <p:spPr>
            <a:xfrm>
              <a:off x="1247393" y="2440645"/>
              <a:ext cx="3902551" cy="4696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207100" spcFirstLastPara="1" rIns="17067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zh-TW" sz="24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升學王、Pagamo</a:t>
              </a:r>
              <a:endParaRPr b="1" i="0" sz="24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313" name="Google Shape;313;p6"/>
            <p:cNvSpPr/>
            <p:nvPr/>
          </p:nvSpPr>
          <p:spPr>
            <a:xfrm>
              <a:off x="895127" y="2440645"/>
              <a:ext cx="469688" cy="469688"/>
            </a:xfrm>
            <a:prstGeom prst="ellipse">
              <a:avLst/>
            </a:prstGeom>
            <a:solidFill>
              <a:srgbClr val="BBEEDE"/>
            </a:solidFill>
            <a:ln cap="flat" cmpd="sng" w="95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6"/>
            <p:cNvSpPr/>
            <p:nvPr/>
          </p:nvSpPr>
          <p:spPr>
            <a:xfrm rot="10800000">
              <a:off x="1129971" y="3050539"/>
              <a:ext cx="4019973" cy="469688"/>
            </a:xfrm>
            <a:prstGeom prst="homePlate">
              <a:avLst>
                <a:gd fmla="val 50000" name="adj"/>
              </a:avLst>
            </a:prstGeom>
            <a:gradFill>
              <a:gsLst>
                <a:gs pos="0">
                  <a:srgbClr val="A2D6E5"/>
                </a:gs>
                <a:gs pos="50000">
                  <a:srgbClr val="94CFDF"/>
                </a:gs>
                <a:gs pos="100000">
                  <a:srgbClr val="80CBDE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6"/>
            <p:cNvSpPr txBox="1"/>
            <p:nvPr/>
          </p:nvSpPr>
          <p:spPr>
            <a:xfrm>
              <a:off x="1247393" y="3050539"/>
              <a:ext cx="3902551" cy="4696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207100" spcFirstLastPara="1" rIns="17067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zh-TW" sz="24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TutorABC</a:t>
              </a:r>
              <a:endParaRPr b="0" i="0" sz="24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316" name="Google Shape;316;p6"/>
            <p:cNvSpPr/>
            <p:nvPr/>
          </p:nvSpPr>
          <p:spPr>
            <a:xfrm>
              <a:off x="895127" y="3050539"/>
              <a:ext cx="469688" cy="469688"/>
            </a:xfrm>
            <a:prstGeom prst="ellipse">
              <a:avLst/>
            </a:prstGeom>
            <a:solidFill>
              <a:srgbClr val="BDDEE8"/>
            </a:solidFill>
            <a:ln cap="flat" cmpd="sng" w="95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6"/>
            <p:cNvSpPr/>
            <p:nvPr/>
          </p:nvSpPr>
          <p:spPr>
            <a:xfrm rot="10800000">
              <a:off x="1129971" y="3660433"/>
              <a:ext cx="4019973" cy="469688"/>
            </a:xfrm>
            <a:prstGeom prst="homePlate">
              <a:avLst>
                <a:gd fmla="val 50000" name="adj"/>
              </a:avLst>
            </a:prstGeom>
            <a:gradFill>
              <a:gsLst>
                <a:gs pos="0">
                  <a:srgbClr val="A6B6DE"/>
                </a:gs>
                <a:gs pos="50000">
                  <a:srgbClr val="97A9D8"/>
                </a:gs>
                <a:gs pos="100000">
                  <a:srgbClr val="859CD6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6"/>
            <p:cNvSpPr txBox="1"/>
            <p:nvPr/>
          </p:nvSpPr>
          <p:spPr>
            <a:xfrm>
              <a:off x="1247393" y="3660433"/>
              <a:ext cx="3902551" cy="4696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207100" spcFirstLastPara="1" rIns="17067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zh-TW" sz="24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多益、托福官方線上課程</a:t>
              </a:r>
              <a:endParaRPr b="0" i="0" sz="24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319" name="Google Shape;319;p6"/>
            <p:cNvSpPr/>
            <p:nvPr/>
          </p:nvSpPr>
          <p:spPr>
            <a:xfrm>
              <a:off x="895127" y="3660433"/>
              <a:ext cx="469688" cy="469688"/>
            </a:xfrm>
            <a:prstGeom prst="ellipse">
              <a:avLst/>
            </a:prstGeom>
            <a:solidFill>
              <a:srgbClr val="BEC7E3"/>
            </a:solidFill>
            <a:ln cap="flat" cmpd="sng" w="95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20" name="Google Shape;320;p6"/>
          <p:cNvSpPr txBox="1"/>
          <p:nvPr>
            <p:ph idx="10" type="dt"/>
          </p:nvPr>
        </p:nvSpPr>
        <p:spPr>
          <a:xfrm>
            <a:off x="4572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</a:pPr>
            <a:r>
              <a:t/>
            </a:r>
            <a:endParaRPr b="1" i="0" sz="16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21" name="Google Shape;321;p6"/>
          <p:cNvSpPr txBox="1"/>
          <p:nvPr>
            <p:ph idx="11" type="ftr"/>
          </p:nvPr>
        </p:nvSpPr>
        <p:spPr>
          <a:xfrm>
            <a:off x="4038600" y="3829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icrosoft JhengHei"/>
              <a:buNone/>
            </a:pPr>
            <a:r>
              <a:rPr b="1" i="0" lang="zh-TW" sz="14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111-1多元選修暨彈性學習選課說明會</a:t>
            </a:r>
            <a:endParaRPr b="1" i="0" sz="14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22" name="Google Shape;322;p6"/>
          <p:cNvSpPr txBox="1"/>
          <p:nvPr>
            <p:ph idx="12" type="sldNum"/>
          </p:nvPr>
        </p:nvSpPr>
        <p:spPr>
          <a:xfrm>
            <a:off x="89916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</a:pPr>
            <a:fld id="{00000000-1234-1234-1234-123412341234}" type="slidenum">
              <a:rPr b="1" i="0" lang="zh-TW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‹#›</a:t>
            </a:fld>
            <a:endParaRPr b="1" i="0" sz="16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23" name="Google Shape;323;p6"/>
          <p:cNvSpPr/>
          <p:nvPr/>
        </p:nvSpPr>
        <p:spPr>
          <a:xfrm>
            <a:off x="10985292" y="683570"/>
            <a:ext cx="622381" cy="56322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zh-TW" sz="3600" u="none" cap="none" strike="noStrike">
                <a:solidFill>
                  <a:srgbClr val="BF9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其他需有該科老師認證</a:t>
            </a:r>
            <a:endParaRPr b="1" i="0" sz="3600" u="none" cap="none" strike="noStrike">
              <a:solidFill>
                <a:srgbClr val="BF9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pic>
        <p:nvPicPr>
          <p:cNvPr id="324" name="Google Shape;32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88738" y="6154738"/>
            <a:ext cx="487362" cy="487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3"/>
          <p:cNvSpPr txBox="1"/>
          <p:nvPr>
            <p:ph type="title"/>
          </p:nvPr>
        </p:nvSpPr>
        <p:spPr>
          <a:xfrm>
            <a:off x="681135" y="547687"/>
            <a:ext cx="1078618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zh-TW"/>
              <a:t>其他很重要事項提醒</a:t>
            </a:r>
            <a:endParaRPr/>
          </a:p>
        </p:txBody>
      </p:sp>
      <p:sp>
        <p:nvSpPr>
          <p:cNvPr id="330" name="Google Shape;330;p33"/>
          <p:cNvSpPr txBox="1"/>
          <p:nvPr>
            <p:ph idx="10" type="dt"/>
          </p:nvPr>
        </p:nvSpPr>
        <p:spPr>
          <a:xfrm>
            <a:off x="4572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31" name="Google Shape;331;p33"/>
          <p:cNvSpPr txBox="1"/>
          <p:nvPr>
            <p:ph idx="11" type="ftr"/>
          </p:nvPr>
        </p:nvSpPr>
        <p:spPr>
          <a:xfrm>
            <a:off x="4038600" y="3829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/>
              <a:t>111-2多元選修暨彈性學習選課說明會</a:t>
            </a:r>
            <a:endParaRPr/>
          </a:p>
        </p:txBody>
      </p:sp>
      <p:sp>
        <p:nvSpPr>
          <p:cNvPr id="332" name="Google Shape;332;p33"/>
          <p:cNvSpPr txBox="1"/>
          <p:nvPr>
            <p:ph idx="12" type="sldNum"/>
          </p:nvPr>
        </p:nvSpPr>
        <p:spPr>
          <a:xfrm>
            <a:off x="89916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pSp>
        <p:nvGrpSpPr>
          <p:cNvPr id="333" name="Google Shape;333;p33"/>
          <p:cNvGrpSpPr/>
          <p:nvPr/>
        </p:nvGrpSpPr>
        <p:grpSpPr>
          <a:xfrm>
            <a:off x="-4559786" y="708594"/>
            <a:ext cx="15962893" cy="6240912"/>
            <a:chOff x="-5240920" y="-802706"/>
            <a:chExt cx="15962893" cy="6240912"/>
          </a:xfrm>
        </p:grpSpPr>
        <p:sp>
          <p:nvSpPr>
            <p:cNvPr id="334" name="Google Shape;334;p33"/>
            <p:cNvSpPr/>
            <p:nvPr/>
          </p:nvSpPr>
          <p:spPr>
            <a:xfrm>
              <a:off x="-5240920" y="-802706"/>
              <a:ext cx="6240912" cy="6240912"/>
            </a:xfrm>
            <a:prstGeom prst="blockArc">
              <a:avLst>
                <a:gd fmla="val 18900000" name="adj1"/>
                <a:gd fmla="val 2700000" name="adj2"/>
                <a:gd fmla="val 346" name="adj3"/>
              </a:avLst>
            </a:prstGeom>
            <a:noFill/>
            <a:ln cap="flat" cmpd="sng" w="25400">
              <a:solidFill>
                <a:srgbClr val="4372C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33"/>
            <p:cNvSpPr/>
            <p:nvPr/>
          </p:nvSpPr>
          <p:spPr>
            <a:xfrm>
              <a:off x="523568" y="356377"/>
              <a:ext cx="10198405" cy="713125"/>
            </a:xfrm>
            <a:prstGeom prst="rect">
              <a:avLst/>
            </a:prstGeom>
            <a:gradFill>
              <a:gsLst>
                <a:gs pos="0">
                  <a:srgbClr val="FFED74"/>
                </a:gs>
                <a:gs pos="35000">
                  <a:srgbClr val="FFF09F"/>
                </a:gs>
                <a:gs pos="100000">
                  <a:srgbClr val="FFF9D6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254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Google Shape;336;p33"/>
            <p:cNvSpPr txBox="1"/>
            <p:nvPr/>
          </p:nvSpPr>
          <p:spPr>
            <a:xfrm>
              <a:off x="523568" y="356377"/>
              <a:ext cx="10198405" cy="713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5875" lIns="566025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b="1" i="0" lang="zh-TW" sz="22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請在7/31以前繳交11</a:t>
              </a:r>
              <a:r>
                <a:rPr b="1" lang="zh-TW" sz="2200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1</a:t>
              </a:r>
              <a:r>
                <a:rPr b="1" i="0" lang="zh-TW" sz="22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-2線上自學成果，否則不受理申請11</a:t>
              </a:r>
              <a:r>
                <a:rPr b="1" lang="zh-TW" sz="2200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2</a:t>
              </a:r>
              <a:r>
                <a:rPr b="1" i="0" lang="zh-TW" sz="22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-1線上自學。</a:t>
              </a:r>
              <a:endParaRPr b="1" i="0" sz="2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337" name="Google Shape;337;p33"/>
            <p:cNvSpPr/>
            <p:nvPr/>
          </p:nvSpPr>
          <p:spPr>
            <a:xfrm>
              <a:off x="77865" y="267236"/>
              <a:ext cx="891406" cy="891406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35000">
                  <a:schemeClr val="lt1"/>
                </a:gs>
                <a:gs pos="100000">
                  <a:schemeClr val="lt1"/>
                </a:gs>
              </a:gsLst>
              <a:lin ang="16200000" scaled="0"/>
            </a:gra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33"/>
            <p:cNvSpPr/>
            <p:nvPr/>
          </p:nvSpPr>
          <p:spPr>
            <a:xfrm>
              <a:off x="932419" y="1426250"/>
              <a:ext cx="9789554" cy="713125"/>
            </a:xfrm>
            <a:prstGeom prst="rect">
              <a:avLst/>
            </a:prstGeom>
            <a:gradFill>
              <a:gsLst>
                <a:gs pos="0">
                  <a:srgbClr val="93FF7E"/>
                </a:gs>
                <a:gs pos="35000">
                  <a:srgbClr val="B2FFA5"/>
                </a:gs>
                <a:gs pos="100000">
                  <a:srgbClr val="DDFFDA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254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33"/>
            <p:cNvSpPr txBox="1"/>
            <p:nvPr/>
          </p:nvSpPr>
          <p:spPr>
            <a:xfrm>
              <a:off x="932419" y="1426250"/>
              <a:ext cx="9789554" cy="713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5875" lIns="566025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b="1" i="0" lang="zh-TW" sz="22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申請線上自學請至教務處填寫紙本線上自學申請單，並繳交相關附件。</a:t>
              </a:r>
              <a:endParaRPr b="1" i="0" sz="2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340" name="Google Shape;340;p33"/>
            <p:cNvSpPr/>
            <p:nvPr/>
          </p:nvSpPr>
          <p:spPr>
            <a:xfrm>
              <a:off x="486716" y="1337109"/>
              <a:ext cx="891406" cy="891406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35000">
                  <a:schemeClr val="lt1"/>
                </a:gs>
                <a:gs pos="100000">
                  <a:schemeClr val="lt1"/>
                </a:gs>
              </a:gsLst>
              <a:lin ang="16200000" scaled="0"/>
            </a:gradFill>
            <a:ln cap="flat" cmpd="sng" w="9525">
              <a:solidFill>
                <a:srgbClr val="51EB1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33"/>
            <p:cNvSpPr/>
            <p:nvPr/>
          </p:nvSpPr>
          <p:spPr>
            <a:xfrm>
              <a:off x="932419" y="2496124"/>
              <a:ext cx="9789554" cy="713125"/>
            </a:xfrm>
            <a:prstGeom prst="rect">
              <a:avLst/>
            </a:prstGeom>
            <a:gradFill>
              <a:gsLst>
                <a:gs pos="0">
                  <a:srgbClr val="8BFFDA"/>
                </a:gs>
                <a:gs pos="35000">
                  <a:srgbClr val="AFFFE2"/>
                </a:gs>
                <a:gs pos="100000">
                  <a:srgbClr val="DEFFF3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254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33"/>
            <p:cNvSpPr txBox="1"/>
            <p:nvPr/>
          </p:nvSpPr>
          <p:spPr>
            <a:xfrm>
              <a:off x="932419" y="2496124"/>
              <a:ext cx="9789554" cy="713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5875" lIns="566025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b="1" i="0" lang="zh-TW" sz="22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加退選每人多元或彈性</a:t>
              </a:r>
              <a:r>
                <a:rPr b="1" i="0" lang="zh-TW" sz="2200" u="none" cap="none" strike="noStrike">
                  <a:solidFill>
                    <a:srgbClr val="FF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只限申請一次</a:t>
              </a:r>
              <a:r>
                <a:rPr b="1" i="0" lang="zh-TW" sz="22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，請務必謹慎思考，多善用課諮資源。</a:t>
              </a:r>
              <a:endParaRPr b="1" i="0" sz="2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343" name="Google Shape;343;p33"/>
            <p:cNvSpPr/>
            <p:nvPr/>
          </p:nvSpPr>
          <p:spPr>
            <a:xfrm>
              <a:off x="486716" y="2406983"/>
              <a:ext cx="891406" cy="891406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35000">
                  <a:schemeClr val="lt1"/>
                </a:gs>
                <a:gs pos="100000">
                  <a:schemeClr val="lt1"/>
                </a:gs>
              </a:gsLst>
              <a:lin ang="16200000" scaled="0"/>
            </a:gradFill>
            <a:ln cap="flat" cmpd="sng" w="9525">
              <a:solidFill>
                <a:srgbClr val="2CD79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33"/>
            <p:cNvSpPr/>
            <p:nvPr/>
          </p:nvSpPr>
          <p:spPr>
            <a:xfrm>
              <a:off x="523568" y="3565997"/>
              <a:ext cx="10198405" cy="713125"/>
            </a:xfrm>
            <a:prstGeom prst="rect">
              <a:avLst/>
            </a:prstGeom>
            <a:gradFill>
              <a:gsLst>
                <a:gs pos="0">
                  <a:srgbClr val="98B7FF"/>
                </a:gs>
                <a:gs pos="35000">
                  <a:srgbClr val="B9CBFF"/>
                </a:gs>
                <a:gs pos="100000">
                  <a:srgbClr val="E2E9FF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254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33"/>
            <p:cNvSpPr txBox="1"/>
            <p:nvPr/>
          </p:nvSpPr>
          <p:spPr>
            <a:xfrm>
              <a:off x="523568" y="3565997"/>
              <a:ext cx="10198405" cy="713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5875" lIns="566025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b="1" i="0" lang="zh-TW" sz="22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加退選申請單請務必填寫正確，</a:t>
              </a:r>
              <a:r>
                <a:rPr b="1" i="0" lang="zh-TW" sz="2200" u="none" cap="none" strike="noStrike">
                  <a:solidFill>
                    <a:srgbClr val="FF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課程名稱有誤，方格未塗黑</a:t>
              </a:r>
              <a:r>
                <a:rPr b="1" i="0" lang="zh-TW" sz="22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教務處不予受理。</a:t>
              </a:r>
              <a:endParaRPr b="1" i="0" sz="2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346" name="Google Shape;346;p33"/>
            <p:cNvSpPr/>
            <p:nvPr/>
          </p:nvSpPr>
          <p:spPr>
            <a:xfrm>
              <a:off x="77865" y="3476856"/>
              <a:ext cx="891406" cy="891406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35000">
                  <a:schemeClr val="lt1"/>
                </a:gs>
                <a:gs pos="100000">
                  <a:schemeClr val="lt1"/>
                </a:gs>
              </a:gsLst>
              <a:lin ang="16200000" scaled="0"/>
            </a:gradFill>
            <a:ln cap="flat" cmpd="sng" w="9525">
              <a:solidFill>
                <a:srgbClr val="4371C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347" name="Google Shape;347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88738" y="6154738"/>
            <a:ext cx="487362" cy="487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110d2471c00_0_0"/>
          <p:cNvSpPr txBox="1"/>
          <p:nvPr>
            <p:ph type="ctrTitle"/>
          </p:nvPr>
        </p:nvSpPr>
        <p:spPr>
          <a:xfrm>
            <a:off x="1136752" y="1831362"/>
            <a:ext cx="9918600" cy="1214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Microsoft JhengHei"/>
              <a:buNone/>
            </a:pPr>
            <a:r>
              <a:rPr lang="zh-TW"/>
              <a:t>多元選修暨彈性學習課程選課</a:t>
            </a:r>
            <a:endParaRPr/>
          </a:p>
        </p:txBody>
      </p:sp>
      <p:sp>
        <p:nvSpPr>
          <p:cNvPr id="353" name="Google Shape;353;g110d2471c00_0_0"/>
          <p:cNvSpPr txBox="1"/>
          <p:nvPr>
            <p:ph idx="1" type="subTitle"/>
          </p:nvPr>
        </p:nvSpPr>
        <p:spPr>
          <a:xfrm>
            <a:off x="1293900" y="3340285"/>
            <a:ext cx="9604200" cy="28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55A11"/>
              </a:buClr>
              <a:buSzPts val="4400"/>
              <a:buNone/>
            </a:pPr>
            <a:r>
              <a:rPr lang="zh-TW" sz="4400">
                <a:solidFill>
                  <a:srgbClr val="C55A11"/>
                </a:solidFill>
              </a:rPr>
              <a:t>準備好了嗎？</a:t>
            </a:r>
            <a:endParaRPr sz="4400">
              <a:solidFill>
                <a:srgbClr val="C55A11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55A11"/>
              </a:buClr>
              <a:buSzPts val="4400"/>
              <a:buNone/>
            </a:pPr>
            <a:r>
              <a:rPr lang="zh-TW" sz="4400">
                <a:solidFill>
                  <a:srgbClr val="C55A11"/>
                </a:solidFill>
              </a:rPr>
              <a:t>祝福各位順利選到自己心中理想課程！</a:t>
            </a:r>
            <a:endParaRPr sz="4400">
              <a:solidFill>
                <a:srgbClr val="C55A11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55A11"/>
              </a:buClr>
              <a:buSzPts val="4400"/>
              <a:buNone/>
            </a:pPr>
            <a:r>
              <a:t/>
            </a:r>
            <a:endParaRPr sz="4400">
              <a:solidFill>
                <a:srgbClr val="C55A11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55A11"/>
              </a:buClr>
              <a:buSzPts val="4400"/>
              <a:buNone/>
            </a:pPr>
            <a:r>
              <a:rPr lang="zh-TW" sz="4400">
                <a:solidFill>
                  <a:srgbClr val="C55A11"/>
                </a:solidFill>
              </a:rPr>
              <a:t>接下來請觀賞各課程介紹影片</a:t>
            </a:r>
            <a:endParaRPr sz="4400">
              <a:solidFill>
                <a:srgbClr val="548135"/>
              </a:solidFill>
            </a:endParaRPr>
          </a:p>
        </p:txBody>
      </p:sp>
      <p:sp>
        <p:nvSpPr>
          <p:cNvPr id="354" name="Google Shape;354;g110d2471c00_0_0"/>
          <p:cNvSpPr txBox="1"/>
          <p:nvPr>
            <p:ph idx="10" type="dt"/>
          </p:nvPr>
        </p:nvSpPr>
        <p:spPr>
          <a:xfrm>
            <a:off x="457200" y="6459908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</a:pPr>
            <a:r>
              <a:t/>
            </a:r>
            <a:endParaRPr b="1" i="0" sz="16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55" name="Google Shape;355;g110d2471c00_0_0"/>
          <p:cNvSpPr txBox="1"/>
          <p:nvPr>
            <p:ph idx="11" type="ftr"/>
          </p:nvPr>
        </p:nvSpPr>
        <p:spPr>
          <a:xfrm>
            <a:off x="4038600" y="3829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icrosoft JhengHei"/>
              <a:buNone/>
            </a:pPr>
            <a:r>
              <a:rPr b="1" i="0" lang="zh-TW" sz="14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111-</a:t>
            </a:r>
            <a:r>
              <a:rPr lang="zh-TW">
                <a:solidFill>
                  <a:srgbClr val="FFFFFF"/>
                </a:solidFill>
              </a:rPr>
              <a:t>2</a:t>
            </a:r>
            <a:r>
              <a:rPr b="1" i="0" lang="zh-TW" sz="14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多元選修暨彈性學習選課說明會</a:t>
            </a:r>
            <a:endParaRPr b="1" i="0" sz="14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56" name="Google Shape;356;g110d2471c00_0_0"/>
          <p:cNvSpPr txBox="1"/>
          <p:nvPr>
            <p:ph idx="12" type="sldNum"/>
          </p:nvPr>
        </p:nvSpPr>
        <p:spPr>
          <a:xfrm>
            <a:off x="8991600" y="6459908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</a:pPr>
            <a:fld id="{00000000-1234-1234-1234-123412341234}" type="slidenum">
              <a:rPr b="1" i="0" lang="zh-TW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‹#›</a:t>
            </a:fld>
            <a:endParaRPr b="1" i="0" sz="16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57" name="Google Shape;357;g110d2471c00_0_0"/>
          <p:cNvSpPr txBox="1"/>
          <p:nvPr/>
        </p:nvSpPr>
        <p:spPr>
          <a:xfrm>
            <a:off x="2284099" y="759376"/>
            <a:ext cx="76239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zh-TW" sz="4000" u="none" cap="none" strike="noStrike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新竹市私立曙光女子高級中學111學年度第</a:t>
            </a:r>
            <a:r>
              <a:rPr b="1" lang="zh-TW" sz="4000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2</a:t>
            </a:r>
            <a:r>
              <a:rPr b="1" i="0" lang="zh-TW" sz="4000" u="none" cap="none" strike="noStrike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學期</a:t>
            </a:r>
            <a:endParaRPr b="1" i="0" sz="4000" u="none" cap="none" strike="noStrike">
              <a:solidFill>
                <a:srgbClr val="7030A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pic>
        <p:nvPicPr>
          <p:cNvPr id="358" name="Google Shape;358;g110d2471c00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88738" y="6154738"/>
            <a:ext cx="487362" cy="487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2"/>
          <p:cNvSpPr txBox="1"/>
          <p:nvPr>
            <p:ph type="title"/>
          </p:nvPr>
        </p:nvSpPr>
        <p:spPr>
          <a:xfrm>
            <a:off x="681134" y="343262"/>
            <a:ext cx="1078618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zh-TW"/>
              <a:t>各年段應選課程門數一覽</a:t>
            </a:r>
            <a:endParaRPr/>
          </a:p>
        </p:txBody>
      </p:sp>
      <p:sp>
        <p:nvSpPr>
          <p:cNvPr id="106" name="Google Shape;106;p32"/>
          <p:cNvSpPr txBox="1"/>
          <p:nvPr>
            <p:ph idx="10" type="dt"/>
          </p:nvPr>
        </p:nvSpPr>
        <p:spPr>
          <a:xfrm>
            <a:off x="4572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7" name="Google Shape;107;p32"/>
          <p:cNvSpPr txBox="1"/>
          <p:nvPr>
            <p:ph idx="11" type="ftr"/>
          </p:nvPr>
        </p:nvSpPr>
        <p:spPr>
          <a:xfrm>
            <a:off x="4038600" y="3829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/>
              <a:t>111-2多元選修暨彈性學習選課說明會</a:t>
            </a:r>
            <a:endParaRPr/>
          </a:p>
        </p:txBody>
      </p:sp>
      <p:sp>
        <p:nvSpPr>
          <p:cNvPr id="108" name="Google Shape;108;p32"/>
          <p:cNvSpPr txBox="1"/>
          <p:nvPr>
            <p:ph idx="12" type="sldNum"/>
          </p:nvPr>
        </p:nvSpPr>
        <p:spPr>
          <a:xfrm>
            <a:off x="89916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aphicFrame>
        <p:nvGraphicFramePr>
          <p:cNvPr id="109" name="Google Shape;109;p32"/>
          <p:cNvGraphicFramePr/>
          <p:nvPr/>
        </p:nvGraphicFramePr>
        <p:xfrm>
          <a:off x="681133" y="134120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{1921F50D-0633-4645-9EF7-39CFDDD69695}</a:tableStyleId>
              </a:tblPr>
              <a:tblGrid>
                <a:gridCol w="1812825"/>
                <a:gridCol w="1812825"/>
                <a:gridCol w="1812825"/>
                <a:gridCol w="1812825"/>
                <a:gridCol w="1812825"/>
                <a:gridCol w="1812825"/>
              </a:tblGrid>
              <a:tr h="995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zh-TW" sz="2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年段</a:t>
                      </a:r>
                      <a:endParaRPr b="1" sz="2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b="1" lang="zh-TW" sz="2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普一</a:t>
                      </a:r>
                      <a:endParaRPr b="1" sz="2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b="1" lang="zh-TW" sz="2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普二</a:t>
                      </a:r>
                      <a:endParaRPr b="1" sz="2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b="1" lang="zh-TW" sz="2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普三</a:t>
                      </a:r>
                      <a:endParaRPr b="1" sz="2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b="1" lang="zh-TW" sz="2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職二</a:t>
                      </a:r>
                      <a:endParaRPr b="1" sz="2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b="1" lang="zh-TW" sz="2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職三</a:t>
                      </a:r>
                      <a:endParaRPr b="1" sz="2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  <a:tr h="995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zh-TW" sz="2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多元選修</a:t>
                      </a:r>
                      <a:endParaRPr b="1" sz="24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b="1" lang="zh-TW" sz="2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1門</a:t>
                      </a:r>
                      <a:endParaRPr b="1" sz="2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1" lang="zh-TW"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－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1" lang="zh-TW"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1門</a:t>
                      </a:r>
                      <a:endParaRPr b="1" i="0" sz="2800" u="none" cap="none" strike="noStrik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b="1" i="0" lang="zh-TW" sz="2800" u="none" cap="none" strike="noStrik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－</a:t>
                      </a:r>
                      <a:endParaRPr b="1" i="0" sz="2800" u="none" cap="none" strike="noStrik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b="1" i="0" lang="zh-TW" sz="2800" u="none" cap="none" strike="noStrik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－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995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zh-TW" sz="2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彈性學習</a:t>
                      </a:r>
                      <a:endParaRPr b="1" sz="24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b="1" lang="zh-TW" sz="2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－</a:t>
                      </a:r>
                      <a:endParaRPr b="1" sz="2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b="1" lang="zh-TW" sz="2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2門</a:t>
                      </a:r>
                      <a:endParaRPr b="1" sz="2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b="1" lang="zh-TW" sz="2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2門</a:t>
                      </a:r>
                      <a:endParaRPr b="1" sz="2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b="1" lang="zh-TW"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</a:t>
                      </a:r>
                      <a:r>
                        <a:rPr b="1" lang="zh-TW" sz="2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門</a:t>
                      </a:r>
                      <a:endParaRPr b="1" sz="2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b="1" lang="zh-TW" sz="2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2門</a:t>
                      </a:r>
                      <a:endParaRPr b="1" sz="2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  <a:tr h="995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zh-TW" sz="2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自主學習</a:t>
                      </a:r>
                      <a:endParaRPr b="1" sz="24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b="1" lang="zh-TW" sz="2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1門</a:t>
                      </a:r>
                      <a:endParaRPr b="1" sz="2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b="1" i="0" lang="zh-TW" sz="2800" u="none" cap="none" strike="noStrik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－</a:t>
                      </a:r>
                      <a:endParaRPr b="1" i="0" sz="2800" u="none" cap="none" strike="noStrik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b="1" i="0" lang="zh-TW" sz="2800" u="none" cap="none" strike="noStrik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－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b="1" sz="2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b="1" lang="zh-TW" sz="2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－</a:t>
                      </a:r>
                      <a:endParaRPr b="1" sz="2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10" name="Google Shape;110;p32"/>
          <p:cNvSpPr/>
          <p:nvPr/>
        </p:nvSpPr>
        <p:spPr>
          <a:xfrm>
            <a:off x="685087" y="5475107"/>
            <a:ext cx="10782234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zh-TW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備註1：本土語言、第二外語，選1次，上1學年。</a:t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zh-TW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備註2：普一自主學習(圖書組)、職二自主學習(實研組)另外擇期辦理說明會。</a:t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1" name="Google Shape;111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88738" y="6154738"/>
            <a:ext cx="487362" cy="487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ce45384479_0_0"/>
          <p:cNvSpPr txBox="1"/>
          <p:nvPr>
            <p:ph type="title"/>
          </p:nvPr>
        </p:nvSpPr>
        <p:spPr>
          <a:xfrm>
            <a:off x="681134" y="343262"/>
            <a:ext cx="107862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zh-TW"/>
              <a:t>普一多元選修</a:t>
            </a:r>
            <a:r>
              <a:rPr lang="zh-TW"/>
              <a:t>課程一覽(</a:t>
            </a:r>
            <a:r>
              <a:rPr lang="zh-TW"/>
              <a:t>應選一門</a:t>
            </a:r>
            <a:r>
              <a:rPr lang="zh-TW"/>
              <a:t>)</a:t>
            </a:r>
            <a:endParaRPr/>
          </a:p>
        </p:txBody>
      </p:sp>
      <p:sp>
        <p:nvSpPr>
          <p:cNvPr id="117" name="Google Shape;117;g1ce45384479_0_0"/>
          <p:cNvSpPr txBox="1"/>
          <p:nvPr>
            <p:ph idx="10" type="dt"/>
          </p:nvPr>
        </p:nvSpPr>
        <p:spPr>
          <a:xfrm>
            <a:off x="457200" y="6459908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8" name="Google Shape;118;g1ce45384479_0_0"/>
          <p:cNvSpPr txBox="1"/>
          <p:nvPr>
            <p:ph idx="11" type="ftr"/>
          </p:nvPr>
        </p:nvSpPr>
        <p:spPr>
          <a:xfrm>
            <a:off x="4038600" y="3829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/>
              <a:t>111-2多元選修暨彈性學習選課說明會</a:t>
            </a:r>
            <a:endParaRPr/>
          </a:p>
        </p:txBody>
      </p:sp>
      <p:sp>
        <p:nvSpPr>
          <p:cNvPr id="119" name="Google Shape;119;g1ce45384479_0_0"/>
          <p:cNvSpPr txBox="1"/>
          <p:nvPr>
            <p:ph idx="12" type="sldNum"/>
          </p:nvPr>
        </p:nvSpPr>
        <p:spPr>
          <a:xfrm>
            <a:off x="8991600" y="6459908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20" name="Google Shape;120;g1ce45384479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88738" y="6154738"/>
            <a:ext cx="487362" cy="48736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1" name="Google Shape;121;g1ce45384479_0_0"/>
          <p:cNvGraphicFramePr/>
          <p:nvPr/>
        </p:nvGraphicFramePr>
        <p:xfrm>
          <a:off x="1135300" y="1501463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{ED17B01F-3614-4FC4-B31A-5CA2A54BEA85}</a:tableStyleId>
              </a:tblPr>
              <a:tblGrid>
                <a:gridCol w="2813200"/>
                <a:gridCol w="3627550"/>
                <a:gridCol w="3553525"/>
              </a:tblGrid>
              <a:tr h="6041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開課名稱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選課班級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開課科別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598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生活中的心理學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忠孝和平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輔導科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98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思考與辯論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忠孝和平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生命教育科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86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視覺年代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忠孝和平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國文科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018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總體藝術實務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忠孝和平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藝能科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884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程式設計專題二(Arduino)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忠孝和平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資訊科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041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金融投資基礎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忠孝和平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商經科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ce45384479_0_33"/>
          <p:cNvSpPr txBox="1"/>
          <p:nvPr>
            <p:ph type="title"/>
          </p:nvPr>
        </p:nvSpPr>
        <p:spPr>
          <a:xfrm>
            <a:off x="681134" y="343262"/>
            <a:ext cx="107862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zh-TW"/>
              <a:t>普三多元選修課程一覽(應選一門)</a:t>
            </a:r>
            <a:endParaRPr/>
          </a:p>
        </p:txBody>
      </p:sp>
      <p:sp>
        <p:nvSpPr>
          <p:cNvPr id="127" name="Google Shape;127;g1ce45384479_0_33"/>
          <p:cNvSpPr txBox="1"/>
          <p:nvPr>
            <p:ph idx="10" type="dt"/>
          </p:nvPr>
        </p:nvSpPr>
        <p:spPr>
          <a:xfrm>
            <a:off x="457200" y="6459908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8" name="Google Shape;128;g1ce45384479_0_33"/>
          <p:cNvSpPr txBox="1"/>
          <p:nvPr>
            <p:ph idx="11" type="ftr"/>
          </p:nvPr>
        </p:nvSpPr>
        <p:spPr>
          <a:xfrm>
            <a:off x="4038600" y="3829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/>
              <a:t>111-2多元選修暨彈性學習選課說明會</a:t>
            </a:r>
            <a:endParaRPr/>
          </a:p>
        </p:txBody>
      </p:sp>
      <p:sp>
        <p:nvSpPr>
          <p:cNvPr id="129" name="Google Shape;129;g1ce45384479_0_33"/>
          <p:cNvSpPr txBox="1"/>
          <p:nvPr>
            <p:ph idx="12" type="sldNum"/>
          </p:nvPr>
        </p:nvSpPr>
        <p:spPr>
          <a:xfrm>
            <a:off x="8991600" y="6459908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30" name="Google Shape;130;g1ce45384479_0_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88738" y="6154738"/>
            <a:ext cx="487362" cy="48736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1" name="Google Shape;131;g1ce45384479_0_33"/>
          <p:cNvGraphicFramePr/>
          <p:nvPr/>
        </p:nvGraphicFramePr>
        <p:xfrm>
          <a:off x="1135300" y="1501463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{ED17B01F-3614-4FC4-B31A-5CA2A54BEA85}</a:tableStyleId>
              </a:tblPr>
              <a:tblGrid>
                <a:gridCol w="2849425"/>
                <a:gridCol w="3674250"/>
                <a:gridCol w="3599275"/>
              </a:tblGrid>
              <a:tr h="557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開課名稱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選課班級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開課科別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552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數學通識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忠理文和平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數學科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2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論文寫作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忠文平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社會科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5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我的思考力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忠理文和平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生命教育科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325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幸福的味道-食育文化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忠理文和平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家政科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7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程式設計專題二(Arduinor)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忠理文和平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資訊科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32" name="Google Shape;132;g1ce45384479_0_33"/>
          <p:cNvSpPr txBox="1"/>
          <p:nvPr/>
        </p:nvSpPr>
        <p:spPr>
          <a:xfrm>
            <a:off x="1038600" y="5572438"/>
            <a:ext cx="7114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400">
                <a:solidFill>
                  <a:schemeClr val="dk1"/>
                </a:solidFill>
              </a:rPr>
              <a:t>備註：</a:t>
            </a:r>
            <a:r>
              <a:rPr b="1" lang="zh-TW" sz="2400">
                <a:solidFill>
                  <a:schemeClr val="dk1"/>
                </a:solidFill>
              </a:rPr>
              <a:t>已修過之課程不得重複選修</a:t>
            </a:r>
            <a:r>
              <a:rPr b="1" lang="zh-TW" sz="2400">
                <a:solidFill>
                  <a:schemeClr val="dk1"/>
                </a:solidFill>
              </a:rPr>
              <a:t>。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ce45384479_0_42"/>
          <p:cNvSpPr txBox="1"/>
          <p:nvPr>
            <p:ph type="title"/>
          </p:nvPr>
        </p:nvSpPr>
        <p:spPr>
          <a:xfrm>
            <a:off x="681134" y="343262"/>
            <a:ext cx="107862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zh-TW"/>
              <a:t>普</a:t>
            </a:r>
            <a:r>
              <a:rPr lang="zh-TW"/>
              <a:t>二彈性</a:t>
            </a:r>
            <a:r>
              <a:rPr lang="zh-TW"/>
              <a:t>課程一覽(應選兩門)</a:t>
            </a:r>
            <a:endParaRPr/>
          </a:p>
        </p:txBody>
      </p:sp>
      <p:sp>
        <p:nvSpPr>
          <p:cNvPr id="138" name="Google Shape;138;g1ce45384479_0_42"/>
          <p:cNvSpPr txBox="1"/>
          <p:nvPr>
            <p:ph idx="10" type="dt"/>
          </p:nvPr>
        </p:nvSpPr>
        <p:spPr>
          <a:xfrm>
            <a:off x="457200" y="6459908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9" name="Google Shape;139;g1ce45384479_0_42"/>
          <p:cNvSpPr txBox="1"/>
          <p:nvPr>
            <p:ph idx="11" type="ftr"/>
          </p:nvPr>
        </p:nvSpPr>
        <p:spPr>
          <a:xfrm>
            <a:off x="4038600" y="3829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/>
              <a:t>111-2多元選修暨彈性學習選課說明會</a:t>
            </a:r>
            <a:endParaRPr/>
          </a:p>
        </p:txBody>
      </p:sp>
      <p:sp>
        <p:nvSpPr>
          <p:cNvPr id="140" name="Google Shape;140;g1ce45384479_0_42"/>
          <p:cNvSpPr txBox="1"/>
          <p:nvPr>
            <p:ph idx="12" type="sldNum"/>
          </p:nvPr>
        </p:nvSpPr>
        <p:spPr>
          <a:xfrm>
            <a:off x="8991600" y="6459908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41" name="Google Shape;141;g1ce45384479_0_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88738" y="6154738"/>
            <a:ext cx="487362" cy="48736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2" name="Google Shape;142;g1ce45384479_0_42"/>
          <p:cNvGraphicFramePr/>
          <p:nvPr/>
        </p:nvGraphicFramePr>
        <p:xfrm>
          <a:off x="570425" y="1499750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{ED17B01F-3614-4FC4-B31A-5CA2A54BEA85}</a:tableStyleId>
              </a:tblPr>
              <a:tblGrid>
                <a:gridCol w="3118875"/>
                <a:gridCol w="5011825"/>
                <a:gridCol w="2655500"/>
              </a:tblGrid>
              <a:tr h="738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開課名稱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開課科別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選課班級/組別（請勾選）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480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英文補強(二)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英文科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■理組  ■文組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0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英文閱讀寫作 (二)充實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英文科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■理組  ■文組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0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國文文學賞析(二)充實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國文科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■理組  ■文組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0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國文閱讀技巧(二)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國文科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■理組  ■文組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0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數學演習(二)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數學科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■理組  ■文組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0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數學賞析(二)下充實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數學科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■理組  ■文組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0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歷史充實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社會科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□理組  ■文組</a:t>
                      </a:r>
                      <a:endParaRPr b="1" sz="20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43" name="Google Shape;143;g1ce45384479_0_42"/>
          <p:cNvSpPr txBox="1"/>
          <p:nvPr/>
        </p:nvSpPr>
        <p:spPr>
          <a:xfrm>
            <a:off x="929675" y="5752963"/>
            <a:ext cx="10067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400">
                <a:solidFill>
                  <a:schemeClr val="dk1"/>
                </a:solidFill>
              </a:rPr>
              <a:t>備註1：</a:t>
            </a:r>
            <a:r>
              <a:rPr b="1" lang="zh-TW" sz="2400">
                <a:solidFill>
                  <a:schemeClr val="dk1"/>
                </a:solidFill>
              </a:rPr>
              <a:t>同科目補強、充實不得同時選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ce45384479_0_57"/>
          <p:cNvSpPr txBox="1"/>
          <p:nvPr>
            <p:ph type="title"/>
          </p:nvPr>
        </p:nvSpPr>
        <p:spPr>
          <a:xfrm>
            <a:off x="681134" y="343262"/>
            <a:ext cx="107862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zh-TW"/>
              <a:t>普三彈性課程一覽(</a:t>
            </a:r>
            <a:r>
              <a:rPr lang="zh-TW"/>
              <a:t>文組</a:t>
            </a:r>
            <a:r>
              <a:rPr lang="zh-TW"/>
              <a:t>兩門</a:t>
            </a:r>
            <a:r>
              <a:rPr lang="zh-TW"/>
              <a:t>，理組一門</a:t>
            </a:r>
            <a:r>
              <a:rPr lang="zh-TW"/>
              <a:t>)</a:t>
            </a:r>
            <a:endParaRPr/>
          </a:p>
        </p:txBody>
      </p:sp>
      <p:sp>
        <p:nvSpPr>
          <p:cNvPr id="149" name="Google Shape;149;g1ce45384479_0_57"/>
          <p:cNvSpPr txBox="1"/>
          <p:nvPr>
            <p:ph idx="10" type="dt"/>
          </p:nvPr>
        </p:nvSpPr>
        <p:spPr>
          <a:xfrm>
            <a:off x="457200" y="6459908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0" name="Google Shape;150;g1ce45384479_0_57"/>
          <p:cNvSpPr txBox="1"/>
          <p:nvPr>
            <p:ph idx="11" type="ftr"/>
          </p:nvPr>
        </p:nvSpPr>
        <p:spPr>
          <a:xfrm>
            <a:off x="4038600" y="3829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/>
              <a:t>111-2多元選修暨彈性學習選課說明會</a:t>
            </a:r>
            <a:endParaRPr/>
          </a:p>
        </p:txBody>
      </p:sp>
      <p:sp>
        <p:nvSpPr>
          <p:cNvPr id="151" name="Google Shape;151;g1ce45384479_0_57"/>
          <p:cNvSpPr txBox="1"/>
          <p:nvPr>
            <p:ph idx="12" type="sldNum"/>
          </p:nvPr>
        </p:nvSpPr>
        <p:spPr>
          <a:xfrm>
            <a:off x="8991600" y="6459908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52" name="Google Shape;152;g1ce45384479_0_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88738" y="6154738"/>
            <a:ext cx="487362" cy="48736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3" name="Google Shape;153;g1ce45384479_0_57"/>
          <p:cNvGraphicFramePr/>
          <p:nvPr/>
        </p:nvGraphicFramePr>
        <p:xfrm>
          <a:off x="818525" y="1484650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{ED17B01F-3614-4FC4-B31A-5CA2A54BEA85}</a:tableStyleId>
              </a:tblPr>
              <a:tblGrid>
                <a:gridCol w="3118875"/>
                <a:gridCol w="4444425"/>
                <a:gridCol w="3222900"/>
              </a:tblGrid>
              <a:tr h="7978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開課名稱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開課科別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選課班級/組別（請勾選）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5738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生物補強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自然科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0" marB="0" marR="0" marL="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■ 理組  □文組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738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公民議題充實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社會科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□理組  ■文組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738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曙光新聞台61.1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(媒識救媒素)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跨領域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0" marB="0" marR="0" marL="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solidFill>
                            <a:schemeClr val="dk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□</a:t>
                      </a: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理組  ■文組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738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歷史增廣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社會科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0" marB="0" marR="0" marL="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□理組  ■文組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738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音越會，英越會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英文科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0" marB="0" marR="0" marL="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■理組  ■文組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738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英文多益點 競爭力滿點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英文科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0" marB="0" marR="0" marL="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0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■理組  ■文組</a:t>
                      </a:r>
                      <a:endParaRPr b="1" sz="20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ce45384479_0_77"/>
          <p:cNvSpPr txBox="1"/>
          <p:nvPr>
            <p:ph type="title"/>
          </p:nvPr>
        </p:nvSpPr>
        <p:spPr>
          <a:xfrm>
            <a:off x="681134" y="343262"/>
            <a:ext cx="107862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zh-TW"/>
              <a:t>職二</a:t>
            </a:r>
            <a:r>
              <a:rPr lang="zh-TW"/>
              <a:t>彈性課程一覽(</a:t>
            </a:r>
            <a:r>
              <a:rPr lang="zh-TW"/>
              <a:t>應選兩</a:t>
            </a:r>
            <a:r>
              <a:rPr lang="zh-TW"/>
              <a:t>門)</a:t>
            </a:r>
            <a:endParaRPr/>
          </a:p>
        </p:txBody>
      </p:sp>
      <p:sp>
        <p:nvSpPr>
          <p:cNvPr id="159" name="Google Shape;159;g1ce45384479_0_77"/>
          <p:cNvSpPr txBox="1"/>
          <p:nvPr>
            <p:ph idx="10" type="dt"/>
          </p:nvPr>
        </p:nvSpPr>
        <p:spPr>
          <a:xfrm>
            <a:off x="457200" y="6459908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0" name="Google Shape;160;g1ce45384479_0_77"/>
          <p:cNvSpPr txBox="1"/>
          <p:nvPr>
            <p:ph idx="11" type="ftr"/>
          </p:nvPr>
        </p:nvSpPr>
        <p:spPr>
          <a:xfrm>
            <a:off x="4038600" y="3829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/>
              <a:t>111-2多元選修暨彈性學習選課說明會</a:t>
            </a:r>
            <a:endParaRPr/>
          </a:p>
        </p:txBody>
      </p:sp>
      <p:sp>
        <p:nvSpPr>
          <p:cNvPr id="161" name="Google Shape;161;g1ce45384479_0_77"/>
          <p:cNvSpPr txBox="1"/>
          <p:nvPr>
            <p:ph idx="12" type="sldNum"/>
          </p:nvPr>
        </p:nvSpPr>
        <p:spPr>
          <a:xfrm>
            <a:off x="8991600" y="6459908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62" name="Google Shape;162;g1ce45384479_0_7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88738" y="6154738"/>
            <a:ext cx="487362" cy="48736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3" name="Google Shape;163;g1ce45384479_0_77"/>
          <p:cNvGraphicFramePr/>
          <p:nvPr/>
        </p:nvGraphicFramePr>
        <p:xfrm>
          <a:off x="1258575" y="1668950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{ED17B01F-3614-4FC4-B31A-5CA2A54BEA85}</a:tableStyleId>
              </a:tblPr>
              <a:tblGrid>
                <a:gridCol w="2692650"/>
                <a:gridCol w="3472100"/>
                <a:gridCol w="3401225"/>
              </a:tblGrid>
              <a:tr h="5071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開課名稱</a:t>
                      </a:r>
                      <a:endParaRPr b="1" sz="18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zh-TW" sz="1800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開課科別</a:t>
                      </a:r>
                      <a:endParaRPr b="1" sz="18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選課班級</a:t>
                      </a:r>
                      <a:endParaRPr b="1" sz="18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5365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國文補強</a:t>
                      </a:r>
                      <a:endParaRPr b="1" sz="18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國文科</a:t>
                      </a:r>
                      <a:endParaRPr b="1" sz="18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智仁勇祥</a:t>
                      </a:r>
                      <a:endParaRPr b="1" sz="18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7700">
                <a:tc>
                  <a:txBody>
                    <a:bodyPr/>
                    <a:lstStyle/>
                    <a:p>
                      <a:pPr indent="0" lvl="0" marL="88900" marR="88900" rtl="0" 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辦公室應用</a:t>
                      </a:r>
                      <a:endParaRPr b="1" sz="18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63500" marB="63500" marR="63500" marL="63500">
                    <a:lnL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資訊科</a:t>
                      </a:r>
                      <a:endParaRPr b="1" sz="18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智</a:t>
                      </a:r>
                      <a:r>
                        <a:rPr b="1"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仁勇</a:t>
                      </a:r>
                      <a:r>
                        <a:rPr b="1"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祥</a:t>
                      </a:r>
                      <a:endParaRPr b="1" sz="18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7700">
                <a:tc>
                  <a:txBody>
                    <a:bodyPr/>
                    <a:lstStyle/>
                    <a:p>
                      <a:pPr indent="0" lvl="0" marL="88900" marR="88900" rtl="0" 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Office操作</a:t>
                      </a:r>
                      <a:endParaRPr b="1" sz="18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63500" marB="63500" marR="63500" marL="63500">
                    <a:lnL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資訊科</a:t>
                      </a:r>
                      <a:endParaRPr b="1" sz="18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智</a:t>
                      </a:r>
                      <a:r>
                        <a:rPr b="1"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仁勇</a:t>
                      </a:r>
                      <a:r>
                        <a:rPr b="1"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祥</a:t>
                      </a:r>
                      <a:endParaRPr b="1" sz="18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7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英文增廣</a:t>
                      </a:r>
                      <a:endParaRPr b="1" sz="18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英文科</a:t>
                      </a:r>
                      <a:endParaRPr b="1" sz="18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勇祥</a:t>
                      </a:r>
                      <a:endParaRPr b="1" sz="18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554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數學補強</a:t>
                      </a:r>
                      <a:endParaRPr b="1" sz="18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數學科</a:t>
                      </a:r>
                      <a:endParaRPr b="1" sz="18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智仁勇祥</a:t>
                      </a:r>
                      <a:endParaRPr b="1" sz="18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ce45384479_0_91"/>
          <p:cNvSpPr txBox="1"/>
          <p:nvPr>
            <p:ph type="title"/>
          </p:nvPr>
        </p:nvSpPr>
        <p:spPr>
          <a:xfrm>
            <a:off x="681134" y="343262"/>
            <a:ext cx="107862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zh-TW"/>
              <a:t>職三彈性課程一覽(應選兩門)</a:t>
            </a:r>
            <a:endParaRPr/>
          </a:p>
        </p:txBody>
      </p:sp>
      <p:sp>
        <p:nvSpPr>
          <p:cNvPr id="169" name="Google Shape;169;g1ce45384479_0_91"/>
          <p:cNvSpPr txBox="1"/>
          <p:nvPr>
            <p:ph idx="10" type="dt"/>
          </p:nvPr>
        </p:nvSpPr>
        <p:spPr>
          <a:xfrm>
            <a:off x="457200" y="6459908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0" name="Google Shape;170;g1ce45384479_0_91"/>
          <p:cNvSpPr txBox="1"/>
          <p:nvPr>
            <p:ph idx="11" type="ftr"/>
          </p:nvPr>
        </p:nvSpPr>
        <p:spPr>
          <a:xfrm>
            <a:off x="4038600" y="3829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/>
              <a:t>111-2多元選修暨彈性學習選課說明會</a:t>
            </a:r>
            <a:endParaRPr/>
          </a:p>
        </p:txBody>
      </p:sp>
      <p:sp>
        <p:nvSpPr>
          <p:cNvPr id="171" name="Google Shape;171;g1ce45384479_0_91"/>
          <p:cNvSpPr txBox="1"/>
          <p:nvPr>
            <p:ph idx="12" type="sldNum"/>
          </p:nvPr>
        </p:nvSpPr>
        <p:spPr>
          <a:xfrm>
            <a:off x="8991600" y="6459908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72" name="Google Shape;172;g1ce45384479_0_9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88738" y="6154738"/>
            <a:ext cx="487362" cy="48736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73" name="Google Shape;173;g1ce45384479_0_91"/>
          <p:cNvGraphicFramePr/>
          <p:nvPr/>
        </p:nvGraphicFramePr>
        <p:xfrm>
          <a:off x="850663" y="1472125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{ED17B01F-3614-4FC4-B31A-5CA2A54BEA85}</a:tableStyleId>
              </a:tblPr>
              <a:tblGrid>
                <a:gridCol w="3033400"/>
                <a:gridCol w="4874500"/>
                <a:gridCol w="2582775"/>
              </a:tblGrid>
              <a:tr h="7152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開課名稱</a:t>
                      </a:r>
                      <a:endParaRPr b="1" sz="18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開課科別</a:t>
                      </a:r>
                      <a:endParaRPr b="1" sz="18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>
                          <a:solidFill>
                            <a:schemeClr val="dk1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選課班級</a:t>
                      </a:r>
                      <a:endParaRPr b="1" sz="180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548725">
                <a:tc>
                  <a:txBody>
                    <a:bodyPr/>
                    <a:lstStyle/>
                    <a:p>
                      <a:pPr indent="0" lvl="0" marL="88900" marR="88900" rtl="0" 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數位科技概論補強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63500" marB="63500" marR="63500" marL="63500">
                    <a:lnL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資訊科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智仁勇祥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2775">
                <a:tc>
                  <a:txBody>
                    <a:bodyPr/>
                    <a:lstStyle/>
                    <a:p>
                      <a:pPr indent="0" lvl="0" marL="88900" marR="88900" rtl="0" 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數位科技概論總複習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63500" marB="63500" marR="63500" marL="63500">
                    <a:lnL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資訊科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智仁勇祥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1900">
                <a:tc>
                  <a:txBody>
                    <a:bodyPr/>
                    <a:lstStyle/>
                    <a:p>
                      <a:pPr indent="0" lvl="0" marL="88900" marR="88900" rtl="0" 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Python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資訊科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智仁勇祥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2200">
                <a:tc>
                  <a:txBody>
                    <a:bodyPr/>
                    <a:lstStyle/>
                    <a:p>
                      <a:pPr indent="0" lvl="0" marL="88900" marR="88900" rtl="0" 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數學補強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數學科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智仁勇祥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28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 英文增廣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英文科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勇祥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46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 英文增廣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英文科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智仁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46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會計演算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商經科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祥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46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經濟補強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商經科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祥</a:t>
                      </a:r>
                      <a:endParaRPr sz="1700"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</a:txBody>
                  <a:tcPr marT="50800" marB="50800" marR="50800" marL="50800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"/>
          <p:cNvSpPr txBox="1"/>
          <p:nvPr>
            <p:ph type="title"/>
          </p:nvPr>
        </p:nvSpPr>
        <p:spPr>
          <a:xfrm>
            <a:off x="681135" y="547687"/>
            <a:ext cx="10786187" cy="979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icrosoft JhengHei"/>
              <a:buNone/>
            </a:pPr>
            <a:r>
              <a:rPr lang="zh-TW"/>
              <a:t>開課行事曆</a:t>
            </a:r>
            <a:endParaRPr/>
          </a:p>
        </p:txBody>
      </p:sp>
      <p:grpSp>
        <p:nvGrpSpPr>
          <p:cNvPr id="179" name="Google Shape;179;p2"/>
          <p:cNvGrpSpPr/>
          <p:nvPr/>
        </p:nvGrpSpPr>
        <p:grpSpPr>
          <a:xfrm>
            <a:off x="838200" y="1528325"/>
            <a:ext cx="5988950" cy="4647360"/>
            <a:chOff x="0" y="1277"/>
            <a:chExt cx="5988950" cy="4647360"/>
          </a:xfrm>
        </p:grpSpPr>
        <p:sp>
          <p:nvSpPr>
            <p:cNvPr id="180" name="Google Shape;180;p2"/>
            <p:cNvSpPr/>
            <p:nvPr/>
          </p:nvSpPr>
          <p:spPr>
            <a:xfrm rot="5400000">
              <a:off x="3242638" y="-1292848"/>
              <a:ext cx="594862" cy="3331829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7D5CB">
                <a:alpha val="89019"/>
              </a:srgbClr>
            </a:solidFill>
            <a:ln cap="flat" cmpd="sng" w="12700">
              <a:solidFill>
                <a:srgbClr val="F7D5CB">
                  <a:alpha val="89019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1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2"/>
            <p:cNvSpPr txBox="1"/>
            <p:nvPr/>
          </p:nvSpPr>
          <p:spPr>
            <a:xfrm>
              <a:off x="1874155" y="104674"/>
              <a:ext cx="3302790" cy="5367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3825" lIns="247650" spcFirstLastPara="1" rIns="247650" wrap="square" tIns="1238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zh-TW" sz="28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開課說明會</a:t>
              </a:r>
              <a:endParaRPr b="1" i="0" sz="28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0" y="1277"/>
              <a:ext cx="1874154" cy="743577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1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2"/>
            <p:cNvSpPr txBox="1"/>
            <p:nvPr/>
          </p:nvSpPr>
          <p:spPr>
            <a:xfrm>
              <a:off x="36298" y="37575"/>
              <a:ext cx="1801558" cy="6709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lang="zh-TW" sz="240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1</a:t>
              </a:r>
              <a:r>
                <a:rPr b="1" i="0" lang="zh-TW" sz="2400" u="none" cap="none" strike="noStrike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/</a:t>
              </a:r>
              <a:r>
                <a:rPr b="1" lang="zh-TW" sz="240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06</a:t>
              </a:r>
              <a:endParaRPr b="1" i="0" sz="2400" u="none" cap="none" strike="noStrike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184" name="Google Shape;184;p2"/>
            <p:cNvSpPr/>
            <p:nvPr/>
          </p:nvSpPr>
          <p:spPr>
            <a:xfrm rot="5400000">
              <a:off x="3242638" y="-512092"/>
              <a:ext cx="594862" cy="3331829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E0E0E0">
                <a:alpha val="89019"/>
              </a:srgbClr>
            </a:solidFill>
            <a:ln cap="flat" cmpd="sng" w="12700">
              <a:solidFill>
                <a:srgbClr val="E0E0E0">
                  <a:alpha val="89019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1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2"/>
            <p:cNvSpPr txBox="1"/>
            <p:nvPr/>
          </p:nvSpPr>
          <p:spPr>
            <a:xfrm>
              <a:off x="1874150" y="885427"/>
              <a:ext cx="3570300" cy="536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3825" lIns="247650" spcFirstLastPara="1" rIns="247650" wrap="square" tIns="123825">
              <a:no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zh-TW" sz="2400">
                  <a:solidFill>
                    <a:srgbClr val="FF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開課預選(非正式選課)</a:t>
              </a:r>
              <a:endParaRPr b="1" i="0" sz="28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0" y="782033"/>
              <a:ext cx="1874154" cy="743577"/>
            </a:xfrm>
            <a:prstGeom prst="roundRect">
              <a:avLst>
                <a:gd fmla="val 16667" name="adj"/>
              </a:avLst>
            </a:prstGeom>
            <a:solidFill>
              <a:schemeClr val="accent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1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2"/>
            <p:cNvSpPr txBox="1"/>
            <p:nvPr/>
          </p:nvSpPr>
          <p:spPr>
            <a:xfrm>
              <a:off x="36298" y="818331"/>
              <a:ext cx="1801558" cy="6709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lang="zh-TW" sz="240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1</a:t>
              </a:r>
              <a:r>
                <a:rPr b="1" i="0" lang="zh-TW" sz="2400" u="none" cap="none" strike="noStrike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/</a:t>
              </a:r>
              <a:r>
                <a:rPr b="1" lang="zh-TW" sz="240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9</a:t>
              </a:r>
              <a:r>
                <a:rPr b="1" i="0" lang="zh-TW" sz="2400" u="none" cap="none" strike="noStrike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-</a:t>
              </a:r>
              <a:r>
                <a:rPr b="1" lang="zh-TW" sz="240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1</a:t>
              </a:r>
              <a:r>
                <a:rPr b="1" i="0" lang="zh-TW" sz="2400" u="none" cap="none" strike="noStrike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/1</a:t>
              </a:r>
              <a:r>
                <a:rPr b="1" lang="zh-TW" sz="240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3</a:t>
              </a:r>
              <a:endParaRPr b="1" i="0" sz="2400" u="none" cap="none" strike="noStrike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188" name="Google Shape;188;p2"/>
            <p:cNvSpPr/>
            <p:nvPr/>
          </p:nvSpPr>
          <p:spPr>
            <a:xfrm rot="5400000">
              <a:off x="3242638" y="268664"/>
              <a:ext cx="594862" cy="3331829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FE8CA">
                <a:alpha val="89019"/>
              </a:srgbClr>
            </a:solidFill>
            <a:ln cap="flat" cmpd="sng" w="12700">
              <a:solidFill>
                <a:srgbClr val="FFE8CA">
                  <a:alpha val="89019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1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2"/>
            <p:cNvSpPr txBox="1"/>
            <p:nvPr/>
          </p:nvSpPr>
          <p:spPr>
            <a:xfrm>
              <a:off x="1874150" y="1666177"/>
              <a:ext cx="4114800" cy="59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3825" lIns="247650" spcFirstLastPara="1" rIns="247650" wrap="square" tIns="123825">
              <a:no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zh-TW" sz="2400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線上觀看開課說明</a:t>
              </a:r>
              <a:endParaRPr b="1" sz="28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0" y="1562790"/>
              <a:ext cx="1874154" cy="743577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1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2"/>
            <p:cNvSpPr txBox="1"/>
            <p:nvPr/>
          </p:nvSpPr>
          <p:spPr>
            <a:xfrm>
              <a:off x="36298" y="1599088"/>
              <a:ext cx="1801558" cy="6709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b="1" lang="zh-TW" sz="280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1/18-2/8</a:t>
              </a:r>
              <a:endParaRPr b="1" i="0" sz="2800" u="none" cap="none" strike="noStrik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192" name="Google Shape;192;p2"/>
            <p:cNvSpPr/>
            <p:nvPr/>
          </p:nvSpPr>
          <p:spPr>
            <a:xfrm rot="5400000">
              <a:off x="3242638" y="1049420"/>
              <a:ext cx="594862" cy="3331829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CCD3EA">
                <a:alpha val="89019"/>
              </a:srgbClr>
            </a:solidFill>
            <a:ln cap="flat" cmpd="sng" w="12700">
              <a:solidFill>
                <a:srgbClr val="CCD3EA">
                  <a:alpha val="89019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1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2"/>
            <p:cNvSpPr txBox="1"/>
            <p:nvPr/>
          </p:nvSpPr>
          <p:spPr>
            <a:xfrm>
              <a:off x="1874155" y="2446943"/>
              <a:ext cx="3302790" cy="5367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3825" lIns="247650" spcFirstLastPara="1" rIns="247650" wrap="square" tIns="123825">
              <a:no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zh-TW" sz="2400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正式選課(線上選投)</a:t>
              </a:r>
              <a:endParaRPr b="1" i="0" sz="28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0" y="2343546"/>
              <a:ext cx="1874154" cy="743577"/>
            </a:xfrm>
            <a:prstGeom prst="roundRect">
              <a:avLst>
                <a:gd fmla="val 16667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1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2"/>
            <p:cNvSpPr txBox="1"/>
            <p:nvPr/>
          </p:nvSpPr>
          <p:spPr>
            <a:xfrm>
              <a:off x="36298" y="2379844"/>
              <a:ext cx="1801558" cy="6709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b="1" lang="zh-TW" sz="280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1/18-2/8</a:t>
              </a:r>
              <a:endParaRPr b="1" i="0" sz="2400" u="none" cap="none" strike="noStrike">
                <a:solidFill>
                  <a:srgbClr val="FFFF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196" name="Google Shape;196;p2"/>
            <p:cNvSpPr/>
            <p:nvPr/>
          </p:nvSpPr>
          <p:spPr>
            <a:xfrm rot="5400000">
              <a:off x="3242638" y="1830177"/>
              <a:ext cx="594862" cy="3331829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D4E2CE">
                <a:alpha val="89019"/>
              </a:srgbClr>
            </a:solidFill>
            <a:ln cap="flat" cmpd="sng" w="12700">
              <a:solidFill>
                <a:srgbClr val="D4E2CE">
                  <a:alpha val="89019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1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2"/>
            <p:cNvSpPr txBox="1"/>
            <p:nvPr/>
          </p:nvSpPr>
          <p:spPr>
            <a:xfrm>
              <a:off x="1874155" y="3227700"/>
              <a:ext cx="3302790" cy="5367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3825" lIns="247650" spcFirstLastPara="1" rIns="247650" wrap="square" tIns="1238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zh-TW" sz="28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公告選課名單</a:t>
              </a:r>
              <a:endParaRPr b="1" i="0" sz="28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0" y="3124303"/>
              <a:ext cx="1874154" cy="743577"/>
            </a:xfrm>
            <a:prstGeom prst="roundRect">
              <a:avLst>
                <a:gd fmla="val 16667" name="adj"/>
              </a:avLst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1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2"/>
            <p:cNvSpPr txBox="1"/>
            <p:nvPr/>
          </p:nvSpPr>
          <p:spPr>
            <a:xfrm>
              <a:off x="36298" y="3160601"/>
              <a:ext cx="1801558" cy="6709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b="1" lang="zh-TW" sz="280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2/14</a:t>
              </a:r>
              <a:endParaRPr b="1" i="0" sz="2400" u="none" cap="none" strike="noStrike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200" name="Google Shape;200;p2"/>
            <p:cNvSpPr/>
            <p:nvPr/>
          </p:nvSpPr>
          <p:spPr>
            <a:xfrm rot="5400000">
              <a:off x="3242638" y="2610934"/>
              <a:ext cx="594862" cy="3331829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7D5CB">
                <a:alpha val="89019"/>
              </a:srgbClr>
            </a:solidFill>
            <a:ln cap="flat" cmpd="sng" w="12700">
              <a:solidFill>
                <a:srgbClr val="F7D5CB">
                  <a:alpha val="89019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1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2"/>
            <p:cNvSpPr txBox="1"/>
            <p:nvPr/>
          </p:nvSpPr>
          <p:spPr>
            <a:xfrm>
              <a:off x="1874155" y="4008457"/>
              <a:ext cx="3302790" cy="5367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3825" lIns="247650" spcFirstLastPara="1" rIns="247650" wrap="square" tIns="1238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zh-TW" sz="2800" u="none" cap="none" strike="noStrik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加退選週</a:t>
              </a:r>
              <a:endParaRPr b="1" i="0" sz="28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0" y="3905060"/>
              <a:ext cx="1874154" cy="743577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1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2"/>
            <p:cNvSpPr txBox="1"/>
            <p:nvPr/>
          </p:nvSpPr>
          <p:spPr>
            <a:xfrm>
              <a:off x="36298" y="3941358"/>
              <a:ext cx="1801558" cy="6709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lang="zh-TW" sz="240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2</a:t>
              </a:r>
              <a:r>
                <a:rPr b="1" i="0" lang="zh-TW" sz="2400" u="none" cap="none" strike="noStrike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/</a:t>
              </a:r>
              <a:r>
                <a:rPr b="1" lang="zh-TW" sz="240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14</a:t>
              </a:r>
              <a:r>
                <a:rPr b="1" i="0" lang="zh-TW" sz="2400" u="none" cap="none" strike="noStrike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-</a:t>
              </a:r>
              <a:r>
                <a:rPr b="1" lang="zh-TW" sz="240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2</a:t>
              </a:r>
              <a:r>
                <a:rPr b="1" i="0" lang="zh-TW" sz="2400" u="none" cap="none" strike="noStrike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/</a:t>
              </a:r>
              <a:r>
                <a:rPr b="1" lang="zh-TW" sz="240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27</a:t>
              </a:r>
              <a:endParaRPr b="1" i="0" sz="2400" u="none" cap="none" strike="noStrike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</p:grpSp>
      <p:sp>
        <p:nvSpPr>
          <p:cNvPr id="204" name="Google Shape;204;p2"/>
          <p:cNvSpPr txBox="1"/>
          <p:nvPr>
            <p:ph idx="10" type="dt"/>
          </p:nvPr>
        </p:nvSpPr>
        <p:spPr>
          <a:xfrm>
            <a:off x="4572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</a:pPr>
            <a:r>
              <a:t/>
            </a:r>
            <a:endParaRPr b="1" i="0" sz="16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05" name="Google Shape;205;p2"/>
          <p:cNvSpPr txBox="1"/>
          <p:nvPr>
            <p:ph idx="11" type="ftr"/>
          </p:nvPr>
        </p:nvSpPr>
        <p:spPr>
          <a:xfrm>
            <a:off x="4038600" y="3829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icrosoft JhengHei"/>
              <a:buNone/>
            </a:pPr>
            <a:r>
              <a:rPr b="1" i="0" lang="zh-TW" sz="14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111-</a:t>
            </a:r>
            <a:r>
              <a:rPr lang="zh-TW">
                <a:solidFill>
                  <a:srgbClr val="FFFFFF"/>
                </a:solidFill>
              </a:rPr>
              <a:t>2</a:t>
            </a:r>
            <a:r>
              <a:rPr b="1" i="0" lang="zh-TW" sz="14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多元選修暨彈性學習選課說明會</a:t>
            </a:r>
            <a:endParaRPr b="1" i="0" sz="14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06" name="Google Shape;206;p2"/>
          <p:cNvSpPr txBox="1"/>
          <p:nvPr>
            <p:ph idx="12" type="sldNum"/>
          </p:nvPr>
        </p:nvSpPr>
        <p:spPr>
          <a:xfrm>
            <a:off x="8991600" y="64599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icrosoft JhengHei"/>
              <a:buNone/>
            </a:pPr>
            <a:fld id="{00000000-1234-1234-1234-123412341234}" type="slidenum">
              <a:rPr b="1" i="0" lang="zh-TW" sz="1600" u="none" cap="none" strike="noStrik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‹#›</a:t>
            </a:fld>
            <a:endParaRPr b="1" i="0" sz="1600" u="none" cap="none" strike="noStrike">
              <a:solidFill>
                <a:srgbClr val="FFFFF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07" name="Google Shape;207;p2"/>
          <p:cNvSpPr txBox="1"/>
          <p:nvPr/>
        </p:nvSpPr>
        <p:spPr>
          <a:xfrm>
            <a:off x="6845300" y="1913300"/>
            <a:ext cx="4643400" cy="37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zh-TW" sz="4800" u="none" cap="none" strike="noStrik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各項選課表單、課程介紹影片等資料即日起公告學校首頁，請自行參閱</a:t>
            </a:r>
            <a:endParaRPr b="1" i="0" sz="4800" u="none" cap="none" strike="noStrike">
              <a:solidFill>
                <a:srgbClr val="FF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pic>
        <p:nvPicPr>
          <p:cNvPr id="208" name="Google Shape;20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88738" y="6154738"/>
            <a:ext cx="487362" cy="487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2021-08-02T00:08:33Z</dcterms:created>
  <dc:creator>user</dc:creator>
</cp:coreProperties>
</file>